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4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50"/>
  </p:notesMasterIdLst>
  <p:sldIdLst>
    <p:sldId id="256" r:id="rId2"/>
    <p:sldId id="270" r:id="rId3"/>
    <p:sldId id="313" r:id="rId4"/>
    <p:sldId id="309" r:id="rId5"/>
    <p:sldId id="311" r:id="rId6"/>
    <p:sldId id="310" r:id="rId7"/>
    <p:sldId id="312" r:id="rId8"/>
    <p:sldId id="314" r:id="rId9"/>
    <p:sldId id="308" r:id="rId10"/>
    <p:sldId id="307" r:id="rId11"/>
    <p:sldId id="271" r:id="rId12"/>
    <p:sldId id="272" r:id="rId13"/>
    <p:sldId id="273" r:id="rId14"/>
    <p:sldId id="258" r:id="rId15"/>
    <p:sldId id="274" r:id="rId16"/>
    <p:sldId id="268" r:id="rId17"/>
    <p:sldId id="275" r:id="rId18"/>
    <p:sldId id="276" r:id="rId19"/>
    <p:sldId id="277" r:id="rId20"/>
    <p:sldId id="280" r:id="rId21"/>
    <p:sldId id="278" r:id="rId22"/>
    <p:sldId id="279" r:id="rId23"/>
    <p:sldId id="281" r:id="rId24"/>
    <p:sldId id="282" r:id="rId25"/>
    <p:sldId id="262" r:id="rId26"/>
    <p:sldId id="283" r:id="rId27"/>
    <p:sldId id="284" r:id="rId28"/>
    <p:sldId id="291" r:id="rId29"/>
    <p:sldId id="289" r:id="rId30"/>
    <p:sldId id="292" r:id="rId31"/>
    <p:sldId id="285" r:id="rId32"/>
    <p:sldId id="293" r:id="rId33"/>
    <p:sldId id="296" r:id="rId34"/>
    <p:sldId id="295" r:id="rId35"/>
    <p:sldId id="286" r:id="rId36"/>
    <p:sldId id="287" r:id="rId37"/>
    <p:sldId id="298" r:id="rId38"/>
    <p:sldId id="299" r:id="rId39"/>
    <p:sldId id="300" r:id="rId40"/>
    <p:sldId id="288" r:id="rId41"/>
    <p:sldId id="302" r:id="rId42"/>
    <p:sldId id="303" r:id="rId43"/>
    <p:sldId id="305" r:id="rId44"/>
    <p:sldId id="304" r:id="rId45"/>
    <p:sldId id="306" r:id="rId46"/>
    <p:sldId id="290" r:id="rId47"/>
    <p:sldId id="266" r:id="rId48"/>
    <p:sldId id="267" r:id="rId49"/>
  </p:sldIdLst>
  <p:sldSz cx="12192000" cy="6858000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7149151E-DCCD-453A-88B8-583A10DD6997}">
          <p14:sldIdLst>
            <p14:sldId id="256"/>
            <p14:sldId id="270"/>
          </p14:sldIdLst>
        </p14:section>
        <p14:section name="PBEE" id="{58F4F0F7-5AFA-4425-A8A2-594F41CBDAF7}">
          <p14:sldIdLst>
            <p14:sldId id="313"/>
            <p14:sldId id="309"/>
            <p14:sldId id="311"/>
            <p14:sldId id="310"/>
            <p14:sldId id="312"/>
          </p14:sldIdLst>
        </p14:section>
        <p14:section name="PSHA" id="{396A016E-4FD7-4AC4-B8D4-B1A86CAEC0BD}">
          <p14:sldIdLst>
            <p14:sldId id="314"/>
            <p14:sldId id="308"/>
            <p14:sldId id="307"/>
            <p14:sldId id="271"/>
            <p14:sldId id="272"/>
            <p14:sldId id="273"/>
            <p14:sldId id="258"/>
            <p14:sldId id="274"/>
            <p14:sldId id="268"/>
            <p14:sldId id="275"/>
            <p14:sldId id="276"/>
            <p14:sldId id="277"/>
            <p14:sldId id="280"/>
            <p14:sldId id="278"/>
            <p14:sldId id="279"/>
            <p14:sldId id="281"/>
            <p14:sldId id="282"/>
            <p14:sldId id="262"/>
          </p14:sldIdLst>
        </p14:section>
        <p14:section name="Matlab" id="{089FA11B-CB23-4AAE-9D09-6A86FAB75ADA}">
          <p14:sldIdLst>
            <p14:sldId id="283"/>
            <p14:sldId id="284"/>
            <p14:sldId id="291"/>
            <p14:sldId id="289"/>
            <p14:sldId id="292"/>
            <p14:sldId id="285"/>
            <p14:sldId id="293"/>
            <p14:sldId id="296"/>
            <p14:sldId id="295"/>
            <p14:sldId id="286"/>
            <p14:sldId id="287"/>
            <p14:sldId id="298"/>
            <p14:sldId id="299"/>
            <p14:sldId id="300"/>
            <p14:sldId id="288"/>
            <p14:sldId id="302"/>
            <p14:sldId id="303"/>
            <p14:sldId id="305"/>
            <p14:sldId id="304"/>
            <p14:sldId id="306"/>
            <p14:sldId id="290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133" userDrawn="1">
          <p15:clr>
            <a:srgbClr val="A4A3A4"/>
          </p15:clr>
        </p15:guide>
        <p15:guide id="2" pos="461" userDrawn="1">
          <p15:clr>
            <a:srgbClr val="A4A3A4"/>
          </p15:clr>
        </p15:guide>
        <p15:guide id="3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1625"/>
    <a:srgbClr val="66FF99"/>
    <a:srgbClr val="CE0E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6" autoAdjust="0"/>
    <p:restoredTop sz="92588" autoAdjust="0"/>
  </p:normalViewPr>
  <p:slideViewPr>
    <p:cSldViewPr snapToGrid="0" showGuides="1">
      <p:cViewPr varScale="1">
        <p:scale>
          <a:sx n="75" d="100"/>
          <a:sy n="75" d="100"/>
        </p:scale>
        <p:origin x="749" y="48"/>
      </p:cViewPr>
      <p:guideLst>
        <p:guide orient="horz" pos="4133"/>
        <p:guide pos="461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0.png"/><Relationship Id="rId2" Type="http://schemas.openxmlformats.org/officeDocument/2006/relationships/image" Target="../media/image560.png"/><Relationship Id="rId1" Type="http://schemas.openxmlformats.org/officeDocument/2006/relationships/image" Target="../media/image550.png"/><Relationship Id="rId4" Type="http://schemas.openxmlformats.org/officeDocument/2006/relationships/image" Target="../media/image58.pn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44D6A0-7975-4FED-B69A-0EB8185E038A}" type="doc">
      <dgm:prSet loTypeId="urn:microsoft.com/office/officeart/2005/8/layout/hProcess7" loCatId="list" qsTypeId="urn:microsoft.com/office/officeart/2005/8/quickstyle/simple3" qsCatId="simple" csTypeId="urn:microsoft.com/office/officeart/2005/8/colors/accent2_2" csCatId="accent2" phldr="1"/>
      <dgm:spPr/>
    </dgm:pt>
    <dgm:pt modelId="{998C37F0-19C2-40A5-8183-1FA85361BB4A}">
      <dgm:prSet phldrT="[Testo]"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Hazard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intensity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it-IT" sz="1500" i="1" dirty="0">
            <a:latin typeface="+mj-lt"/>
          </a:endParaRPr>
        </a:p>
        <a:p>
          <a:pPr algn="ctr"/>
          <a:endParaRPr lang="en-GB" sz="1500" dirty="0">
            <a:latin typeface="+mj-lt"/>
          </a:endParaRPr>
        </a:p>
      </dgm:t>
    </dgm:pt>
    <dgm:pt modelId="{9733B2B7-6087-4BE2-9EDD-3505FE35CFBD}" type="parTrans" cxnId="{ED677FA1-77FC-40EA-B80B-206AAD1E6C12}">
      <dgm:prSet/>
      <dgm:spPr/>
      <dgm:t>
        <a:bodyPr/>
        <a:lstStyle/>
        <a:p>
          <a:endParaRPr lang="en-GB"/>
        </a:p>
      </dgm:t>
    </dgm:pt>
    <dgm:pt modelId="{D6EAD0B9-2976-40D4-8EDF-1B5056BADAE5}" type="sibTrans" cxnId="{ED677FA1-77FC-40EA-B80B-206AAD1E6C12}">
      <dgm:prSet/>
      <dgm:spPr/>
      <dgm:t>
        <a:bodyPr/>
        <a:lstStyle/>
        <a:p>
          <a:endParaRPr lang="en-GB"/>
        </a:p>
      </dgm:t>
    </dgm:pt>
    <dgm:pt modelId="{B342B1CE-28A4-42BD-A725-1306DEF15692}">
      <dgm:prSet phldrT="[Testo]" custT="1"/>
      <dgm:spPr/>
      <dgm:t>
        <a:bodyPr/>
        <a:lstStyle/>
        <a:p>
          <a:pPr algn="ctr"/>
          <a:r>
            <a:rPr lang="it-IT" sz="1400" dirty="0" err="1">
              <a:latin typeface="+mj-lt"/>
            </a:rPr>
            <a:t>Loss</a:t>
          </a:r>
          <a:r>
            <a:rPr lang="it-IT" sz="14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decision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variable</a:t>
          </a:r>
          <a:endParaRPr lang="en-GB" sz="1500" i="1" dirty="0">
            <a:latin typeface="+mj-lt"/>
          </a:endParaRPr>
        </a:p>
      </dgm:t>
    </dgm:pt>
    <dgm:pt modelId="{B43B5008-2EA2-44AE-AA78-DCB823FEE5B9}" type="parTrans" cxnId="{F153C02D-4E52-4D4C-B623-F61AF5764A70}">
      <dgm:prSet/>
      <dgm:spPr/>
      <dgm:t>
        <a:bodyPr/>
        <a:lstStyle/>
        <a:p>
          <a:endParaRPr lang="en-GB"/>
        </a:p>
      </dgm:t>
    </dgm:pt>
    <dgm:pt modelId="{D4BECFD4-A8D2-4EC2-88EA-1633B36DF75F}" type="sibTrans" cxnId="{F153C02D-4E52-4D4C-B623-F61AF5764A70}">
      <dgm:prSet/>
      <dgm:spPr/>
      <dgm:t>
        <a:bodyPr/>
        <a:lstStyle/>
        <a:p>
          <a:endParaRPr lang="en-GB"/>
        </a:p>
      </dgm:t>
    </dgm:pt>
    <dgm:pt modelId="{A38B0FF6-C4DB-4E6B-B8A8-39B6FF527BDE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gradFill flip="none" rotWithShape="0">
          <a:gsLst>
            <a:gs pos="0">
              <a:srgbClr val="A01625">
                <a:tint val="66000"/>
                <a:satMod val="160000"/>
              </a:srgbClr>
            </a:gs>
            <a:gs pos="50000">
              <a:srgbClr val="A01625">
                <a:tint val="44500"/>
                <a:satMod val="160000"/>
              </a:srgbClr>
            </a:gs>
            <a:gs pos="100000">
              <a:srgbClr val="A01625">
                <a:tint val="23500"/>
                <a:satMod val="160000"/>
              </a:srgbClr>
            </a:gs>
          </a:gsLst>
          <a:lin ang="18900000" scaled="1"/>
          <a:tileRect/>
        </a:gradFill>
        <a:ln w="38100">
          <a:solidFill>
            <a:srgbClr val="A01625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HAZARD</a:t>
          </a:r>
          <a:endParaRPr lang="en-GB" sz="1200" b="1" dirty="0">
            <a:latin typeface="+mj-lt"/>
          </a:endParaRPr>
        </a:p>
      </dgm:t>
    </dgm:pt>
    <dgm:pt modelId="{66F3F624-F788-4534-86C3-F1EB645F2412}" type="parTrans" cxnId="{11D74057-371E-4726-9B10-D679D4E0B834}">
      <dgm:prSet/>
      <dgm:spPr/>
      <dgm:t>
        <a:bodyPr/>
        <a:lstStyle/>
        <a:p>
          <a:endParaRPr lang="en-GB"/>
        </a:p>
      </dgm:t>
    </dgm:pt>
    <dgm:pt modelId="{FDFF3C09-5882-42B4-A738-365E2E3A7F5F}" type="sibTrans" cxnId="{11D74057-371E-4726-9B10-D679D4E0B834}">
      <dgm:prSet/>
      <dgm:spPr/>
      <dgm:t>
        <a:bodyPr/>
        <a:lstStyle/>
        <a:p>
          <a:endParaRPr lang="en-GB"/>
        </a:p>
      </dgm:t>
    </dgm:pt>
    <dgm:pt modelId="{91372FC7-96EB-4B22-B013-C61890526E2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gradFill flip="none" rotWithShape="0">
          <a:gsLst>
            <a:gs pos="0">
              <a:srgbClr val="A01625">
                <a:tint val="66000"/>
                <a:satMod val="160000"/>
              </a:srgbClr>
            </a:gs>
            <a:gs pos="0">
              <a:srgbClr val="A01625">
                <a:tint val="23500"/>
                <a:satMod val="160000"/>
              </a:srgbClr>
            </a:gs>
          </a:gsLst>
          <a:lin ang="16200000" scaled="1"/>
          <a:tileRect/>
        </a:gradFill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FE2C5B33-0810-4978-B9E9-4B449FFD9939}" type="parTrans" cxnId="{B9B9CA06-771E-4EB5-A865-163046CB3A41}">
      <dgm:prSet/>
      <dgm:spPr/>
      <dgm:t>
        <a:bodyPr/>
        <a:lstStyle/>
        <a:p>
          <a:endParaRPr lang="en-GB"/>
        </a:p>
      </dgm:t>
    </dgm:pt>
    <dgm:pt modelId="{C0D10B0A-D6A7-4EF8-8E94-2F2A8BDB1689}" type="sibTrans" cxnId="{B9B9CA06-771E-4EB5-A865-163046CB3A41}">
      <dgm:prSet/>
      <dgm:spPr/>
      <dgm:t>
        <a:bodyPr/>
        <a:lstStyle/>
        <a:p>
          <a:endParaRPr lang="en-GB"/>
        </a:p>
      </dgm:t>
    </dgm:pt>
    <dgm:pt modelId="{B2AFEF38-D861-419A-BA05-A67BC4F8BC98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Damage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1500" dirty="0">
            <a:latin typeface="+mj-lt"/>
          </a:endParaRPr>
        </a:p>
        <a:p>
          <a:pPr algn="ctr"/>
          <a:endParaRPr lang="it-IT" sz="300" dirty="0">
            <a:latin typeface="+mj-lt"/>
          </a:endParaRPr>
        </a:p>
        <a:p>
          <a:pPr algn="ctr"/>
          <a:r>
            <a:rPr lang="it-IT" sz="1500" i="1" dirty="0" err="1">
              <a:latin typeface="+mj-lt"/>
            </a:rPr>
            <a:t>damage</a:t>
          </a:r>
          <a:r>
            <a:rPr lang="it-IT" sz="1500" i="1" dirty="0">
              <a:latin typeface="+mj-lt"/>
            </a:rPr>
            <a:t> </a:t>
          </a:r>
          <a:r>
            <a:rPr lang="it-IT" sz="1500" i="1" dirty="0" err="1">
              <a:latin typeface="+mj-lt"/>
            </a:rPr>
            <a:t>measure</a:t>
          </a:r>
          <a:endParaRPr lang="en-GB" sz="1500" i="1" dirty="0">
            <a:latin typeface="+mj-lt"/>
          </a:endParaRPr>
        </a:p>
      </dgm:t>
    </dgm:pt>
    <dgm:pt modelId="{A2D91669-C8A7-4CD8-9DD4-69455E941F93}" type="parTrans" cxnId="{B6D2E482-3C63-4413-9E98-AD927619EE68}">
      <dgm:prSet/>
      <dgm:spPr/>
      <dgm:t>
        <a:bodyPr/>
        <a:lstStyle/>
        <a:p>
          <a:endParaRPr lang="en-GB"/>
        </a:p>
      </dgm:t>
    </dgm:pt>
    <dgm:pt modelId="{187AEFE4-C4A6-4419-8F04-7E92643F2345}" type="sibTrans" cxnId="{B6D2E482-3C63-4413-9E98-AD927619EE68}">
      <dgm:prSet/>
      <dgm:spPr/>
      <dgm:t>
        <a:bodyPr/>
        <a:lstStyle/>
        <a:p>
          <a:endParaRPr lang="en-GB"/>
        </a:p>
      </dgm:t>
    </dgm:pt>
    <dgm:pt modelId="{91CB4FFE-BF74-4312-B39F-9DF680D2011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gradFill flip="none" rotWithShape="0">
          <a:gsLst>
            <a:gs pos="0">
              <a:srgbClr val="A01625">
                <a:tint val="66000"/>
                <a:satMod val="160000"/>
              </a:srgbClr>
            </a:gs>
            <a:gs pos="0">
              <a:srgbClr val="A01625">
                <a:tint val="23500"/>
                <a:satMod val="160000"/>
              </a:srgbClr>
            </a:gs>
          </a:gsLst>
          <a:lin ang="16200000" scaled="1"/>
          <a:tileRect/>
        </a:gradFill>
        <a:ln>
          <a:solidFill>
            <a:schemeClr val="tx1"/>
          </a:solidFill>
        </a:ln>
      </dgm:spPr>
      <dgm:t>
        <a:bodyPr/>
        <a:lstStyle/>
        <a:p>
          <a:r>
            <a:rPr lang="it-IT" sz="1200" b="1" dirty="0">
              <a:latin typeface="+mj-lt"/>
            </a:rPr>
            <a:t>DECISION MAKING</a:t>
          </a:r>
          <a:endParaRPr lang="en-GB" sz="1200" b="1" dirty="0">
            <a:latin typeface="+mj-lt"/>
          </a:endParaRPr>
        </a:p>
      </dgm:t>
    </dgm:pt>
    <dgm:pt modelId="{28957C8E-0842-471C-9A56-7A407377E970}" type="parTrans" cxnId="{C52FF87D-4A59-460E-A649-E3831B197C8E}">
      <dgm:prSet/>
      <dgm:spPr/>
      <dgm:t>
        <a:bodyPr/>
        <a:lstStyle/>
        <a:p>
          <a:endParaRPr lang="en-GB"/>
        </a:p>
      </dgm:t>
    </dgm:pt>
    <dgm:pt modelId="{B8DCA2CC-9E30-43FE-A67F-BA38E63DCC54}" type="sibTrans" cxnId="{C52FF87D-4A59-460E-A649-E3831B197C8E}">
      <dgm:prSet/>
      <dgm:spPr/>
      <dgm:t>
        <a:bodyPr/>
        <a:lstStyle/>
        <a:p>
          <a:endParaRPr lang="en-GB"/>
        </a:p>
      </dgm:t>
    </dgm:pt>
    <dgm:pt modelId="{4B56580F-D0A4-42CA-B33F-2E4C78853725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gradFill flip="none" rotWithShape="0">
          <a:gsLst>
            <a:gs pos="0">
              <a:srgbClr val="A01625">
                <a:tint val="44500"/>
                <a:satMod val="160000"/>
              </a:srgbClr>
            </a:gs>
            <a:gs pos="0">
              <a:srgbClr val="A01625">
                <a:tint val="23500"/>
                <a:satMod val="160000"/>
              </a:srgbClr>
            </a:gs>
          </a:gsLst>
          <a:lin ang="16200000" scaled="1"/>
          <a:tileRect/>
        </a:gradFill>
        <a:ln>
          <a:solidFill>
            <a:schemeClr val="tx1"/>
          </a:solidFill>
        </a:ln>
      </dgm:spPr>
      <dgm:t>
        <a:bodyPr/>
        <a:lstStyle/>
        <a:p>
          <a:r>
            <a:rPr lang="it-IT" sz="1400" b="1" dirty="0">
              <a:latin typeface="+mj-lt"/>
            </a:rPr>
            <a:t>VULNERABILITY</a:t>
          </a:r>
          <a:endParaRPr lang="en-GB" sz="1400" b="1" dirty="0">
            <a:latin typeface="+mj-lt"/>
          </a:endParaRPr>
        </a:p>
      </dgm:t>
    </dgm:pt>
    <dgm:pt modelId="{27DA8398-245A-47C4-B2D0-0287DC9A5F33}" type="parTrans" cxnId="{B5E48249-0109-46FA-8925-C744D6B8D521}">
      <dgm:prSet/>
      <dgm:spPr/>
      <dgm:t>
        <a:bodyPr/>
        <a:lstStyle/>
        <a:p>
          <a:endParaRPr lang="en-GB"/>
        </a:p>
      </dgm:t>
    </dgm:pt>
    <dgm:pt modelId="{649FCF27-1B46-410A-ACDC-3CBCECA3C62B}" type="sibTrans" cxnId="{B5E48249-0109-46FA-8925-C744D6B8D521}">
      <dgm:prSet/>
      <dgm:spPr/>
      <dgm:t>
        <a:bodyPr/>
        <a:lstStyle/>
        <a:p>
          <a:endParaRPr lang="en-GB"/>
        </a:p>
      </dgm:t>
    </dgm:pt>
    <dgm:pt modelId="{29FCEC4F-0D71-4B26-BF5C-1A6A7A921E82}">
      <dgm:prSet custT="1"/>
      <dgm:spPr/>
      <dgm:t>
        <a:bodyPr/>
        <a:lstStyle/>
        <a:p>
          <a:pPr algn="ctr"/>
          <a:r>
            <a:rPr lang="it-IT" sz="1500" dirty="0" err="1">
              <a:latin typeface="+mj-lt"/>
            </a:rPr>
            <a:t>Vulnerability</a:t>
          </a:r>
          <a:r>
            <a:rPr lang="it-IT" sz="1500" dirty="0">
              <a:latin typeface="+mj-lt"/>
            </a:rPr>
            <a:t> </a:t>
          </a:r>
          <a:r>
            <a:rPr lang="it-IT" sz="1500" dirty="0" err="1">
              <a:latin typeface="+mj-lt"/>
            </a:rPr>
            <a:t>analysis</a:t>
          </a:r>
          <a:endParaRPr lang="it-IT" sz="1500" dirty="0">
            <a:latin typeface="+mj-lt"/>
          </a:endParaRPr>
        </a:p>
        <a:p>
          <a:pPr algn="ctr"/>
          <a:endParaRPr lang="it-IT" sz="12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400" dirty="0">
            <a:latin typeface="+mj-lt"/>
          </a:endParaRPr>
        </a:p>
        <a:p>
          <a:pPr algn="ctr"/>
          <a:endParaRPr lang="it-IT" sz="1000" dirty="0">
            <a:latin typeface="+mj-lt"/>
          </a:endParaRPr>
        </a:p>
        <a:p>
          <a:pPr algn="ctr"/>
          <a:r>
            <a:rPr lang="it-IT" sz="1400" i="1" dirty="0" err="1">
              <a:latin typeface="+mj-lt"/>
            </a:rPr>
            <a:t>engineering</a:t>
          </a:r>
          <a:r>
            <a:rPr lang="it-IT" sz="1400" i="1" dirty="0">
              <a:latin typeface="+mj-lt"/>
            </a:rPr>
            <a:t> </a:t>
          </a:r>
          <a:r>
            <a:rPr lang="it-IT" sz="1400" i="1" dirty="0" err="1">
              <a:latin typeface="+mj-lt"/>
            </a:rPr>
            <a:t>demand</a:t>
          </a:r>
          <a:r>
            <a:rPr lang="it-IT" sz="1400" i="1" dirty="0">
              <a:latin typeface="+mj-lt"/>
            </a:rPr>
            <a:t> par.</a:t>
          </a:r>
          <a:endParaRPr lang="en-GB" sz="1400" i="1" dirty="0">
            <a:latin typeface="+mj-lt"/>
          </a:endParaRPr>
        </a:p>
      </dgm:t>
    </dgm:pt>
    <dgm:pt modelId="{FDB498C7-B895-449E-9C35-FD4AD5E25279}" type="parTrans" cxnId="{A2AA1F98-0AFF-4E3E-BE3D-C79D0E236B13}">
      <dgm:prSet/>
      <dgm:spPr/>
      <dgm:t>
        <a:bodyPr/>
        <a:lstStyle/>
        <a:p>
          <a:endParaRPr lang="en-GB"/>
        </a:p>
      </dgm:t>
    </dgm:pt>
    <dgm:pt modelId="{22E306CB-DA78-40DA-9702-6F1970F2CEDD}" type="sibTrans" cxnId="{A2AA1F98-0AFF-4E3E-BE3D-C79D0E236B13}">
      <dgm:prSet/>
      <dgm:spPr/>
      <dgm:t>
        <a:bodyPr/>
        <a:lstStyle/>
        <a:p>
          <a:endParaRPr lang="en-GB"/>
        </a:p>
      </dgm:t>
    </dgm:pt>
    <dgm:pt modelId="{CCDEE120-23C3-44CC-B46C-954001926234}" type="pres">
      <dgm:prSet presAssocID="{7D44D6A0-7975-4FED-B69A-0EB8185E038A}" presName="Name0" presStyleCnt="0">
        <dgm:presLayoutVars>
          <dgm:dir/>
          <dgm:animLvl val="lvl"/>
          <dgm:resizeHandles val="exact"/>
        </dgm:presLayoutVars>
      </dgm:prSet>
      <dgm:spPr/>
    </dgm:pt>
    <dgm:pt modelId="{CB0CB1EB-D750-4F78-958A-596B6084BFA4}" type="pres">
      <dgm:prSet presAssocID="{A38B0FF6-C4DB-4E6B-B8A8-39B6FF527BDE}" presName="compositeNode" presStyleCnt="0">
        <dgm:presLayoutVars>
          <dgm:bulletEnabled val="1"/>
        </dgm:presLayoutVars>
      </dgm:prSet>
      <dgm:spPr/>
    </dgm:pt>
    <dgm:pt modelId="{86B2CCDC-15FE-4F87-9AD7-A364C99E0710}" type="pres">
      <dgm:prSet presAssocID="{A38B0FF6-C4DB-4E6B-B8A8-39B6FF527BDE}" presName="bgRect" presStyleLbl="node1" presStyleIdx="0" presStyleCnt="4" custScaleX="133100" custScaleY="133100"/>
      <dgm:spPr/>
    </dgm:pt>
    <dgm:pt modelId="{5D795F5F-E8EF-438C-B62A-3E2072E6BB67}" type="pres">
      <dgm:prSet presAssocID="{A38B0FF6-C4DB-4E6B-B8A8-39B6FF527BD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1624C416-ECD0-48BB-BE5D-DA61E1BC514F}" type="pres">
      <dgm:prSet presAssocID="{A38B0FF6-C4DB-4E6B-B8A8-39B6FF527BDE}" presName="childNode" presStyleLbl="node1" presStyleIdx="0" presStyleCnt="4">
        <dgm:presLayoutVars>
          <dgm:bulletEnabled val="1"/>
        </dgm:presLayoutVars>
      </dgm:prSet>
      <dgm:spPr/>
    </dgm:pt>
    <dgm:pt modelId="{33C463EB-F866-447B-9067-DC24BCB68FF1}" type="pres">
      <dgm:prSet presAssocID="{FDFF3C09-5882-42B4-A738-365E2E3A7F5F}" presName="hSp" presStyleCnt="0"/>
      <dgm:spPr/>
    </dgm:pt>
    <dgm:pt modelId="{2CE932E2-891B-4C33-9209-9660F7289B7B}" type="pres">
      <dgm:prSet presAssocID="{FDFF3C09-5882-42B4-A738-365E2E3A7F5F}" presName="vProcSp" presStyleCnt="0"/>
      <dgm:spPr/>
    </dgm:pt>
    <dgm:pt modelId="{1CD79B3D-077A-42EB-A63D-3A9CD78D2A24}" type="pres">
      <dgm:prSet presAssocID="{FDFF3C09-5882-42B4-A738-365E2E3A7F5F}" presName="vSp1" presStyleCnt="0"/>
      <dgm:spPr/>
    </dgm:pt>
    <dgm:pt modelId="{24190709-F953-4D2A-92A0-390E4CCF5C34}" type="pres">
      <dgm:prSet presAssocID="{FDFF3C09-5882-42B4-A738-365E2E3A7F5F}" presName="simulatedConn" presStyleLbl="solidFgAcc1" presStyleIdx="0" presStyleCnt="3"/>
      <dgm:spPr/>
    </dgm:pt>
    <dgm:pt modelId="{900A74EB-FE2D-4EF3-ABBC-4C9653981DEC}" type="pres">
      <dgm:prSet presAssocID="{FDFF3C09-5882-42B4-A738-365E2E3A7F5F}" presName="vSp2" presStyleCnt="0"/>
      <dgm:spPr/>
    </dgm:pt>
    <dgm:pt modelId="{5D6C79D5-20AF-4A37-ACD9-ACF06BF2D793}" type="pres">
      <dgm:prSet presAssocID="{FDFF3C09-5882-42B4-A738-365E2E3A7F5F}" presName="sibTrans" presStyleCnt="0"/>
      <dgm:spPr/>
    </dgm:pt>
    <dgm:pt modelId="{0BEB77FC-E9A5-43EC-A948-BE6663CF7DF4}" type="pres">
      <dgm:prSet presAssocID="{4B56580F-D0A4-42CA-B33F-2E4C78853725}" presName="compositeNode" presStyleCnt="0">
        <dgm:presLayoutVars>
          <dgm:bulletEnabled val="1"/>
        </dgm:presLayoutVars>
      </dgm:prSet>
      <dgm:spPr/>
    </dgm:pt>
    <dgm:pt modelId="{E37B6B4E-6DA6-40B3-B14C-186A4FB77ACE}" type="pres">
      <dgm:prSet presAssocID="{4B56580F-D0A4-42CA-B33F-2E4C78853725}" presName="bgRect" presStyleLbl="node1" presStyleIdx="1" presStyleCnt="4" custScaleX="133100" custScaleY="133100"/>
      <dgm:spPr/>
    </dgm:pt>
    <dgm:pt modelId="{1B9E1CB5-B01F-4A9C-9627-BFA966999BFA}" type="pres">
      <dgm:prSet presAssocID="{4B56580F-D0A4-42CA-B33F-2E4C78853725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94B15768-D213-4B5C-B457-320787035C7D}" type="pres">
      <dgm:prSet presAssocID="{4B56580F-D0A4-42CA-B33F-2E4C78853725}" presName="childNode" presStyleLbl="node1" presStyleIdx="1" presStyleCnt="4">
        <dgm:presLayoutVars>
          <dgm:bulletEnabled val="1"/>
        </dgm:presLayoutVars>
      </dgm:prSet>
      <dgm:spPr/>
    </dgm:pt>
    <dgm:pt modelId="{A1705834-34E4-49CC-A9EF-19432D297DA1}" type="pres">
      <dgm:prSet presAssocID="{649FCF27-1B46-410A-ACDC-3CBCECA3C62B}" presName="hSp" presStyleCnt="0"/>
      <dgm:spPr/>
    </dgm:pt>
    <dgm:pt modelId="{2663BB63-9E41-408D-94CC-78BDC115DE3F}" type="pres">
      <dgm:prSet presAssocID="{649FCF27-1B46-410A-ACDC-3CBCECA3C62B}" presName="vProcSp" presStyleCnt="0"/>
      <dgm:spPr/>
    </dgm:pt>
    <dgm:pt modelId="{FF887673-C31E-4538-B43E-3A48AB13B340}" type="pres">
      <dgm:prSet presAssocID="{649FCF27-1B46-410A-ACDC-3CBCECA3C62B}" presName="vSp1" presStyleCnt="0"/>
      <dgm:spPr/>
    </dgm:pt>
    <dgm:pt modelId="{D7F2BD0D-780A-4BA5-A735-5B7637A86217}" type="pres">
      <dgm:prSet presAssocID="{649FCF27-1B46-410A-ACDC-3CBCECA3C62B}" presName="simulatedConn" presStyleLbl="solidFgAcc1" presStyleIdx="1" presStyleCnt="3"/>
      <dgm:spPr/>
    </dgm:pt>
    <dgm:pt modelId="{E400C2F9-1E6A-4521-A3B0-08FDD81B1B26}" type="pres">
      <dgm:prSet presAssocID="{649FCF27-1B46-410A-ACDC-3CBCECA3C62B}" presName="vSp2" presStyleCnt="0"/>
      <dgm:spPr/>
    </dgm:pt>
    <dgm:pt modelId="{4689D89F-8E0F-46AB-BD78-E4416E692C2F}" type="pres">
      <dgm:prSet presAssocID="{649FCF27-1B46-410A-ACDC-3CBCECA3C62B}" presName="sibTrans" presStyleCnt="0"/>
      <dgm:spPr/>
    </dgm:pt>
    <dgm:pt modelId="{6ECBACE5-F60E-479F-9B6F-BC8882E02E81}" type="pres">
      <dgm:prSet presAssocID="{91372FC7-96EB-4B22-B013-C61890526E29}" presName="compositeNode" presStyleCnt="0">
        <dgm:presLayoutVars>
          <dgm:bulletEnabled val="1"/>
        </dgm:presLayoutVars>
      </dgm:prSet>
      <dgm:spPr/>
    </dgm:pt>
    <dgm:pt modelId="{3A5B50DF-58F3-4817-82D4-61210119F5C9}" type="pres">
      <dgm:prSet presAssocID="{91372FC7-96EB-4B22-B013-C61890526E29}" presName="bgRect" presStyleLbl="node1" presStyleIdx="2" presStyleCnt="4" custScaleX="133100" custScaleY="133100"/>
      <dgm:spPr/>
    </dgm:pt>
    <dgm:pt modelId="{79D142A8-6A10-4A81-B419-7DF4B3221AAA}" type="pres">
      <dgm:prSet presAssocID="{91372FC7-96EB-4B22-B013-C61890526E29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898BF0E3-5DAC-4E93-9F1E-168733F5CAAF}" type="pres">
      <dgm:prSet presAssocID="{91372FC7-96EB-4B22-B013-C61890526E29}" presName="childNode" presStyleLbl="node1" presStyleIdx="2" presStyleCnt="4">
        <dgm:presLayoutVars>
          <dgm:bulletEnabled val="1"/>
        </dgm:presLayoutVars>
      </dgm:prSet>
      <dgm:spPr/>
    </dgm:pt>
    <dgm:pt modelId="{311A2888-9F2D-42B2-BCFF-1ADA9985601F}" type="pres">
      <dgm:prSet presAssocID="{C0D10B0A-D6A7-4EF8-8E94-2F2A8BDB1689}" presName="hSp" presStyleCnt="0"/>
      <dgm:spPr/>
    </dgm:pt>
    <dgm:pt modelId="{B05FD41F-8498-4944-BB27-205533498131}" type="pres">
      <dgm:prSet presAssocID="{C0D10B0A-D6A7-4EF8-8E94-2F2A8BDB1689}" presName="vProcSp" presStyleCnt="0"/>
      <dgm:spPr/>
    </dgm:pt>
    <dgm:pt modelId="{8773879B-2DF8-413A-9D3A-BF19981A7F1B}" type="pres">
      <dgm:prSet presAssocID="{C0D10B0A-D6A7-4EF8-8E94-2F2A8BDB1689}" presName="vSp1" presStyleCnt="0"/>
      <dgm:spPr/>
    </dgm:pt>
    <dgm:pt modelId="{EB26B2FC-5AC8-484F-98FF-3EABD85B75F4}" type="pres">
      <dgm:prSet presAssocID="{C0D10B0A-D6A7-4EF8-8E94-2F2A8BDB1689}" presName="simulatedConn" presStyleLbl="solidFgAcc1" presStyleIdx="2" presStyleCnt="3"/>
      <dgm:spPr/>
    </dgm:pt>
    <dgm:pt modelId="{F880F6E7-126B-472D-838D-A23741517B61}" type="pres">
      <dgm:prSet presAssocID="{C0D10B0A-D6A7-4EF8-8E94-2F2A8BDB1689}" presName="vSp2" presStyleCnt="0"/>
      <dgm:spPr/>
    </dgm:pt>
    <dgm:pt modelId="{4B286D2C-6304-4E4B-ADBB-F23941136935}" type="pres">
      <dgm:prSet presAssocID="{C0D10B0A-D6A7-4EF8-8E94-2F2A8BDB1689}" presName="sibTrans" presStyleCnt="0"/>
      <dgm:spPr/>
    </dgm:pt>
    <dgm:pt modelId="{A223AA5F-13D4-45D2-9A7E-97DD79DA4C2F}" type="pres">
      <dgm:prSet presAssocID="{91CB4FFE-BF74-4312-B39F-9DF680D20119}" presName="compositeNode" presStyleCnt="0">
        <dgm:presLayoutVars>
          <dgm:bulletEnabled val="1"/>
        </dgm:presLayoutVars>
      </dgm:prSet>
      <dgm:spPr/>
    </dgm:pt>
    <dgm:pt modelId="{009D73A3-6F85-4363-B247-3A37A50BAA69}" type="pres">
      <dgm:prSet presAssocID="{91CB4FFE-BF74-4312-B39F-9DF680D20119}" presName="bgRect" presStyleLbl="node1" presStyleIdx="3" presStyleCnt="4" custScaleX="133100" custScaleY="133100"/>
      <dgm:spPr/>
    </dgm:pt>
    <dgm:pt modelId="{0EF7AFB0-6FB8-482F-8E8B-539BEF31F95D}" type="pres">
      <dgm:prSet presAssocID="{91CB4FFE-BF74-4312-B39F-9DF680D20119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2347665F-673A-4616-A2BA-6CF87D243D99}" type="pres">
      <dgm:prSet presAssocID="{91CB4FFE-BF74-4312-B39F-9DF680D20119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4AD5C03-EE82-4752-92AF-1AD32E0B60D8}" type="presOf" srcId="{91372FC7-96EB-4B22-B013-C61890526E29}" destId="{79D142A8-6A10-4A81-B419-7DF4B3221AAA}" srcOrd="1" destOrd="0" presId="urn:microsoft.com/office/officeart/2005/8/layout/hProcess7"/>
    <dgm:cxn modelId="{B9B9CA06-771E-4EB5-A865-163046CB3A41}" srcId="{7D44D6A0-7975-4FED-B69A-0EB8185E038A}" destId="{91372FC7-96EB-4B22-B013-C61890526E29}" srcOrd="2" destOrd="0" parTransId="{FE2C5B33-0810-4978-B9E9-4B449FFD9939}" sibTransId="{C0D10B0A-D6A7-4EF8-8E94-2F2A8BDB1689}"/>
    <dgm:cxn modelId="{B9711E27-17C6-4A5C-B51B-8AC41C3F904E}" type="presOf" srcId="{B342B1CE-28A4-42BD-A725-1306DEF15692}" destId="{2347665F-673A-4616-A2BA-6CF87D243D99}" srcOrd="0" destOrd="0" presId="urn:microsoft.com/office/officeart/2005/8/layout/hProcess7"/>
    <dgm:cxn modelId="{F153C02D-4E52-4D4C-B623-F61AF5764A70}" srcId="{91CB4FFE-BF74-4312-B39F-9DF680D20119}" destId="{B342B1CE-28A4-42BD-A725-1306DEF15692}" srcOrd="0" destOrd="0" parTransId="{B43B5008-2EA2-44AE-AA78-DCB823FEE5B9}" sibTransId="{D4BECFD4-A8D2-4EC2-88EA-1633B36DF75F}"/>
    <dgm:cxn modelId="{283AE441-D5FF-4183-9D62-7EB20F5B8A3F}" type="presOf" srcId="{4B56580F-D0A4-42CA-B33F-2E4C78853725}" destId="{E37B6B4E-6DA6-40B3-B14C-186A4FB77ACE}" srcOrd="0" destOrd="0" presId="urn:microsoft.com/office/officeart/2005/8/layout/hProcess7"/>
    <dgm:cxn modelId="{B5E48249-0109-46FA-8925-C744D6B8D521}" srcId="{7D44D6A0-7975-4FED-B69A-0EB8185E038A}" destId="{4B56580F-D0A4-42CA-B33F-2E4C78853725}" srcOrd="1" destOrd="0" parTransId="{27DA8398-245A-47C4-B2D0-0287DC9A5F33}" sibTransId="{649FCF27-1B46-410A-ACDC-3CBCECA3C62B}"/>
    <dgm:cxn modelId="{199A9F72-2A20-4EF7-9E3B-10041D6E1CE3}" type="presOf" srcId="{4B56580F-D0A4-42CA-B33F-2E4C78853725}" destId="{1B9E1CB5-B01F-4A9C-9627-BFA966999BFA}" srcOrd="1" destOrd="0" presId="urn:microsoft.com/office/officeart/2005/8/layout/hProcess7"/>
    <dgm:cxn modelId="{9B672A53-536A-4F83-B9ED-5C3338883481}" type="presOf" srcId="{B2AFEF38-D861-419A-BA05-A67BC4F8BC98}" destId="{898BF0E3-5DAC-4E93-9F1E-168733F5CAAF}" srcOrd="0" destOrd="0" presId="urn:microsoft.com/office/officeart/2005/8/layout/hProcess7"/>
    <dgm:cxn modelId="{11D74057-371E-4726-9B10-D679D4E0B834}" srcId="{7D44D6A0-7975-4FED-B69A-0EB8185E038A}" destId="{A38B0FF6-C4DB-4E6B-B8A8-39B6FF527BDE}" srcOrd="0" destOrd="0" parTransId="{66F3F624-F788-4534-86C3-F1EB645F2412}" sibTransId="{FDFF3C09-5882-42B4-A738-365E2E3A7F5F}"/>
    <dgm:cxn modelId="{C52FF87D-4A59-460E-A649-E3831B197C8E}" srcId="{7D44D6A0-7975-4FED-B69A-0EB8185E038A}" destId="{91CB4FFE-BF74-4312-B39F-9DF680D20119}" srcOrd="3" destOrd="0" parTransId="{28957C8E-0842-471C-9A56-7A407377E970}" sibTransId="{B8DCA2CC-9E30-43FE-A67F-BA38E63DCC54}"/>
    <dgm:cxn modelId="{B6D2E482-3C63-4413-9E98-AD927619EE68}" srcId="{91372FC7-96EB-4B22-B013-C61890526E29}" destId="{B2AFEF38-D861-419A-BA05-A67BC4F8BC98}" srcOrd="0" destOrd="0" parTransId="{A2D91669-C8A7-4CD8-9DD4-69455E941F93}" sibTransId="{187AEFE4-C4A6-4419-8F04-7E92643F2345}"/>
    <dgm:cxn modelId="{95A7168A-C22A-4FBD-B9C6-D62E60E04755}" type="presOf" srcId="{A38B0FF6-C4DB-4E6B-B8A8-39B6FF527BDE}" destId="{5D795F5F-E8EF-438C-B62A-3E2072E6BB67}" srcOrd="1" destOrd="0" presId="urn:microsoft.com/office/officeart/2005/8/layout/hProcess7"/>
    <dgm:cxn modelId="{A2AA1F98-0AFF-4E3E-BE3D-C79D0E236B13}" srcId="{4B56580F-D0A4-42CA-B33F-2E4C78853725}" destId="{29FCEC4F-0D71-4B26-BF5C-1A6A7A921E82}" srcOrd="0" destOrd="0" parTransId="{FDB498C7-B895-449E-9C35-FD4AD5E25279}" sibTransId="{22E306CB-DA78-40DA-9702-6F1970F2CEDD}"/>
    <dgm:cxn modelId="{ED677FA1-77FC-40EA-B80B-206AAD1E6C12}" srcId="{A38B0FF6-C4DB-4E6B-B8A8-39B6FF527BDE}" destId="{998C37F0-19C2-40A5-8183-1FA85361BB4A}" srcOrd="0" destOrd="0" parTransId="{9733B2B7-6087-4BE2-9EDD-3505FE35CFBD}" sibTransId="{D6EAD0B9-2976-40D4-8EDF-1B5056BADAE5}"/>
    <dgm:cxn modelId="{7F2781AB-B857-4A87-9577-7F726795A810}" type="presOf" srcId="{91372FC7-96EB-4B22-B013-C61890526E29}" destId="{3A5B50DF-58F3-4817-82D4-61210119F5C9}" srcOrd="0" destOrd="0" presId="urn:microsoft.com/office/officeart/2005/8/layout/hProcess7"/>
    <dgm:cxn modelId="{C970A5BD-18D9-47A1-828A-7EBC57055F1F}" type="presOf" srcId="{29FCEC4F-0D71-4B26-BF5C-1A6A7A921E82}" destId="{94B15768-D213-4B5C-B457-320787035C7D}" srcOrd="0" destOrd="0" presId="urn:microsoft.com/office/officeart/2005/8/layout/hProcess7"/>
    <dgm:cxn modelId="{C3BE47D9-6EEA-4C8D-A9F5-4726E4BAE0A3}" type="presOf" srcId="{7D44D6A0-7975-4FED-B69A-0EB8185E038A}" destId="{CCDEE120-23C3-44CC-B46C-954001926234}" srcOrd="0" destOrd="0" presId="urn:microsoft.com/office/officeart/2005/8/layout/hProcess7"/>
    <dgm:cxn modelId="{B01EC4E9-AB90-49BB-B9D0-78AD31E5DE5D}" type="presOf" srcId="{91CB4FFE-BF74-4312-B39F-9DF680D20119}" destId="{009D73A3-6F85-4363-B247-3A37A50BAA69}" srcOrd="0" destOrd="0" presId="urn:microsoft.com/office/officeart/2005/8/layout/hProcess7"/>
    <dgm:cxn modelId="{BB4B5FF0-7EC5-4DD5-9CDB-7C4BCCD34EDE}" type="presOf" srcId="{91CB4FFE-BF74-4312-B39F-9DF680D20119}" destId="{0EF7AFB0-6FB8-482F-8E8B-539BEF31F95D}" srcOrd="1" destOrd="0" presId="urn:microsoft.com/office/officeart/2005/8/layout/hProcess7"/>
    <dgm:cxn modelId="{868101F1-BEFD-4BB1-B16C-461D90CAD710}" type="presOf" srcId="{998C37F0-19C2-40A5-8183-1FA85361BB4A}" destId="{1624C416-ECD0-48BB-BE5D-DA61E1BC514F}" srcOrd="0" destOrd="0" presId="urn:microsoft.com/office/officeart/2005/8/layout/hProcess7"/>
    <dgm:cxn modelId="{1CA9D6F8-3FF4-41F4-A3B6-8662959AC50D}" type="presOf" srcId="{A38B0FF6-C4DB-4E6B-B8A8-39B6FF527BDE}" destId="{86B2CCDC-15FE-4F87-9AD7-A364C99E0710}" srcOrd="0" destOrd="0" presId="urn:microsoft.com/office/officeart/2005/8/layout/hProcess7"/>
    <dgm:cxn modelId="{F58D5369-9625-4F80-B4CF-28C8C08E5DA4}" type="presParOf" srcId="{CCDEE120-23C3-44CC-B46C-954001926234}" destId="{CB0CB1EB-D750-4F78-958A-596B6084BFA4}" srcOrd="0" destOrd="0" presId="urn:microsoft.com/office/officeart/2005/8/layout/hProcess7"/>
    <dgm:cxn modelId="{796F0CDB-82FC-4D6E-8DFC-6E4D492362E5}" type="presParOf" srcId="{CB0CB1EB-D750-4F78-958A-596B6084BFA4}" destId="{86B2CCDC-15FE-4F87-9AD7-A364C99E0710}" srcOrd="0" destOrd="0" presId="urn:microsoft.com/office/officeart/2005/8/layout/hProcess7"/>
    <dgm:cxn modelId="{1CBC9E3D-9F9C-4CA4-81FD-6AC83B47FB7D}" type="presParOf" srcId="{CB0CB1EB-D750-4F78-958A-596B6084BFA4}" destId="{5D795F5F-E8EF-438C-B62A-3E2072E6BB67}" srcOrd="1" destOrd="0" presId="urn:microsoft.com/office/officeart/2005/8/layout/hProcess7"/>
    <dgm:cxn modelId="{B3009350-380D-4214-9B32-845188094FED}" type="presParOf" srcId="{CB0CB1EB-D750-4F78-958A-596B6084BFA4}" destId="{1624C416-ECD0-48BB-BE5D-DA61E1BC514F}" srcOrd="2" destOrd="0" presId="urn:microsoft.com/office/officeart/2005/8/layout/hProcess7"/>
    <dgm:cxn modelId="{4C0CAF68-B44E-4B66-B5CE-706A207CC367}" type="presParOf" srcId="{CCDEE120-23C3-44CC-B46C-954001926234}" destId="{33C463EB-F866-447B-9067-DC24BCB68FF1}" srcOrd="1" destOrd="0" presId="urn:microsoft.com/office/officeart/2005/8/layout/hProcess7"/>
    <dgm:cxn modelId="{A936A981-34B1-4678-812E-9AD97EE02AEC}" type="presParOf" srcId="{CCDEE120-23C3-44CC-B46C-954001926234}" destId="{2CE932E2-891B-4C33-9209-9660F7289B7B}" srcOrd="2" destOrd="0" presId="urn:microsoft.com/office/officeart/2005/8/layout/hProcess7"/>
    <dgm:cxn modelId="{3751F217-788E-4F2B-84F0-6BB454C64E43}" type="presParOf" srcId="{2CE932E2-891B-4C33-9209-9660F7289B7B}" destId="{1CD79B3D-077A-42EB-A63D-3A9CD78D2A24}" srcOrd="0" destOrd="0" presId="urn:microsoft.com/office/officeart/2005/8/layout/hProcess7"/>
    <dgm:cxn modelId="{2CDE72F0-FCDF-4AB2-A69F-3E751D55E2CF}" type="presParOf" srcId="{2CE932E2-891B-4C33-9209-9660F7289B7B}" destId="{24190709-F953-4D2A-92A0-390E4CCF5C34}" srcOrd="1" destOrd="0" presId="urn:microsoft.com/office/officeart/2005/8/layout/hProcess7"/>
    <dgm:cxn modelId="{7FDCAA4C-8A29-459A-8DFA-E69F1F55843A}" type="presParOf" srcId="{2CE932E2-891B-4C33-9209-9660F7289B7B}" destId="{900A74EB-FE2D-4EF3-ABBC-4C9653981DEC}" srcOrd="2" destOrd="0" presId="urn:microsoft.com/office/officeart/2005/8/layout/hProcess7"/>
    <dgm:cxn modelId="{492FAEC1-A5DE-452D-BE00-043CCC39A927}" type="presParOf" srcId="{CCDEE120-23C3-44CC-B46C-954001926234}" destId="{5D6C79D5-20AF-4A37-ACD9-ACF06BF2D793}" srcOrd="3" destOrd="0" presId="urn:microsoft.com/office/officeart/2005/8/layout/hProcess7"/>
    <dgm:cxn modelId="{CF2AB250-F93E-426B-8733-7A6E6E455913}" type="presParOf" srcId="{CCDEE120-23C3-44CC-B46C-954001926234}" destId="{0BEB77FC-E9A5-43EC-A948-BE6663CF7DF4}" srcOrd="4" destOrd="0" presId="urn:microsoft.com/office/officeart/2005/8/layout/hProcess7"/>
    <dgm:cxn modelId="{BA6461A4-3DC0-4F26-97AA-12D656BE3677}" type="presParOf" srcId="{0BEB77FC-E9A5-43EC-A948-BE6663CF7DF4}" destId="{E37B6B4E-6DA6-40B3-B14C-186A4FB77ACE}" srcOrd="0" destOrd="0" presId="urn:microsoft.com/office/officeart/2005/8/layout/hProcess7"/>
    <dgm:cxn modelId="{F665F732-09AC-4B1E-ADD4-0D3568DDC402}" type="presParOf" srcId="{0BEB77FC-E9A5-43EC-A948-BE6663CF7DF4}" destId="{1B9E1CB5-B01F-4A9C-9627-BFA966999BFA}" srcOrd="1" destOrd="0" presId="urn:microsoft.com/office/officeart/2005/8/layout/hProcess7"/>
    <dgm:cxn modelId="{597FB15F-5CA4-45D2-BB17-DFC62852C0ED}" type="presParOf" srcId="{0BEB77FC-E9A5-43EC-A948-BE6663CF7DF4}" destId="{94B15768-D213-4B5C-B457-320787035C7D}" srcOrd="2" destOrd="0" presId="urn:microsoft.com/office/officeart/2005/8/layout/hProcess7"/>
    <dgm:cxn modelId="{B925DD7E-88E7-454D-A8FB-AEFECBBD451D}" type="presParOf" srcId="{CCDEE120-23C3-44CC-B46C-954001926234}" destId="{A1705834-34E4-49CC-A9EF-19432D297DA1}" srcOrd="5" destOrd="0" presId="urn:microsoft.com/office/officeart/2005/8/layout/hProcess7"/>
    <dgm:cxn modelId="{A2CEB4EE-9490-44C0-9512-60267D9AE5EC}" type="presParOf" srcId="{CCDEE120-23C3-44CC-B46C-954001926234}" destId="{2663BB63-9E41-408D-94CC-78BDC115DE3F}" srcOrd="6" destOrd="0" presId="urn:microsoft.com/office/officeart/2005/8/layout/hProcess7"/>
    <dgm:cxn modelId="{9AB64CCF-61E7-4DD9-A908-BC42F1D6DC10}" type="presParOf" srcId="{2663BB63-9E41-408D-94CC-78BDC115DE3F}" destId="{FF887673-C31E-4538-B43E-3A48AB13B340}" srcOrd="0" destOrd="0" presId="urn:microsoft.com/office/officeart/2005/8/layout/hProcess7"/>
    <dgm:cxn modelId="{18932935-AD84-46AA-A974-46EFE5440834}" type="presParOf" srcId="{2663BB63-9E41-408D-94CC-78BDC115DE3F}" destId="{D7F2BD0D-780A-4BA5-A735-5B7637A86217}" srcOrd="1" destOrd="0" presId="urn:microsoft.com/office/officeart/2005/8/layout/hProcess7"/>
    <dgm:cxn modelId="{1FFC9373-9543-4818-9E1F-3ED85FB40BA8}" type="presParOf" srcId="{2663BB63-9E41-408D-94CC-78BDC115DE3F}" destId="{E400C2F9-1E6A-4521-A3B0-08FDD81B1B26}" srcOrd="2" destOrd="0" presId="urn:microsoft.com/office/officeart/2005/8/layout/hProcess7"/>
    <dgm:cxn modelId="{E8D579F5-22F7-49C8-B646-C1995E6676A4}" type="presParOf" srcId="{CCDEE120-23C3-44CC-B46C-954001926234}" destId="{4689D89F-8E0F-46AB-BD78-E4416E692C2F}" srcOrd="7" destOrd="0" presId="urn:microsoft.com/office/officeart/2005/8/layout/hProcess7"/>
    <dgm:cxn modelId="{E21B3852-6B39-4DA1-813A-149014656F77}" type="presParOf" srcId="{CCDEE120-23C3-44CC-B46C-954001926234}" destId="{6ECBACE5-F60E-479F-9B6F-BC8882E02E81}" srcOrd="8" destOrd="0" presId="urn:microsoft.com/office/officeart/2005/8/layout/hProcess7"/>
    <dgm:cxn modelId="{FEB848EC-5C02-4D50-8482-F6AF0844A31C}" type="presParOf" srcId="{6ECBACE5-F60E-479F-9B6F-BC8882E02E81}" destId="{3A5B50DF-58F3-4817-82D4-61210119F5C9}" srcOrd="0" destOrd="0" presId="urn:microsoft.com/office/officeart/2005/8/layout/hProcess7"/>
    <dgm:cxn modelId="{456C563B-3078-40C5-9BD2-EEE54D30B51B}" type="presParOf" srcId="{6ECBACE5-F60E-479F-9B6F-BC8882E02E81}" destId="{79D142A8-6A10-4A81-B419-7DF4B3221AAA}" srcOrd="1" destOrd="0" presId="urn:microsoft.com/office/officeart/2005/8/layout/hProcess7"/>
    <dgm:cxn modelId="{F22197B2-06C7-4C5B-AFE0-9D7D64A1718C}" type="presParOf" srcId="{6ECBACE5-F60E-479F-9B6F-BC8882E02E81}" destId="{898BF0E3-5DAC-4E93-9F1E-168733F5CAAF}" srcOrd="2" destOrd="0" presId="urn:microsoft.com/office/officeart/2005/8/layout/hProcess7"/>
    <dgm:cxn modelId="{0E164B88-288E-4655-8238-9ADA7E362D2B}" type="presParOf" srcId="{CCDEE120-23C3-44CC-B46C-954001926234}" destId="{311A2888-9F2D-42B2-BCFF-1ADA9985601F}" srcOrd="9" destOrd="0" presId="urn:microsoft.com/office/officeart/2005/8/layout/hProcess7"/>
    <dgm:cxn modelId="{4059A53D-CC15-4C5B-8664-3940CBD02309}" type="presParOf" srcId="{CCDEE120-23C3-44CC-B46C-954001926234}" destId="{B05FD41F-8498-4944-BB27-205533498131}" srcOrd="10" destOrd="0" presId="urn:microsoft.com/office/officeart/2005/8/layout/hProcess7"/>
    <dgm:cxn modelId="{F4F6DE62-53EA-4512-BEB3-0BB440821981}" type="presParOf" srcId="{B05FD41F-8498-4944-BB27-205533498131}" destId="{8773879B-2DF8-413A-9D3A-BF19981A7F1B}" srcOrd="0" destOrd="0" presId="urn:microsoft.com/office/officeart/2005/8/layout/hProcess7"/>
    <dgm:cxn modelId="{10486A3A-DEDA-4A34-9E08-EB65ED488771}" type="presParOf" srcId="{B05FD41F-8498-4944-BB27-205533498131}" destId="{EB26B2FC-5AC8-484F-98FF-3EABD85B75F4}" srcOrd="1" destOrd="0" presId="urn:microsoft.com/office/officeart/2005/8/layout/hProcess7"/>
    <dgm:cxn modelId="{78873B6E-4E70-491F-BE88-82FC3E311DAD}" type="presParOf" srcId="{B05FD41F-8498-4944-BB27-205533498131}" destId="{F880F6E7-126B-472D-838D-A23741517B61}" srcOrd="2" destOrd="0" presId="urn:microsoft.com/office/officeart/2005/8/layout/hProcess7"/>
    <dgm:cxn modelId="{A793DA2B-CADC-4442-B057-EC57E285C392}" type="presParOf" srcId="{CCDEE120-23C3-44CC-B46C-954001926234}" destId="{4B286D2C-6304-4E4B-ADBB-F23941136935}" srcOrd="11" destOrd="0" presId="urn:microsoft.com/office/officeart/2005/8/layout/hProcess7"/>
    <dgm:cxn modelId="{1869E914-AF8F-496C-B8FF-10B3981E21E3}" type="presParOf" srcId="{CCDEE120-23C3-44CC-B46C-954001926234}" destId="{A223AA5F-13D4-45D2-9A7E-97DD79DA4C2F}" srcOrd="12" destOrd="0" presId="urn:microsoft.com/office/officeart/2005/8/layout/hProcess7"/>
    <dgm:cxn modelId="{42F83566-65D1-47AE-83A1-B0A5C8F97EB1}" type="presParOf" srcId="{A223AA5F-13D4-45D2-9A7E-97DD79DA4C2F}" destId="{009D73A3-6F85-4363-B247-3A37A50BAA69}" srcOrd="0" destOrd="0" presId="urn:microsoft.com/office/officeart/2005/8/layout/hProcess7"/>
    <dgm:cxn modelId="{DE072B1E-2A08-449B-8CB9-2BEDE383B9D4}" type="presParOf" srcId="{A223AA5F-13D4-45D2-9A7E-97DD79DA4C2F}" destId="{0EF7AFB0-6FB8-482F-8E8B-539BEF31F95D}" srcOrd="1" destOrd="0" presId="urn:microsoft.com/office/officeart/2005/8/layout/hProcess7"/>
    <dgm:cxn modelId="{6FEA79B4-0606-4D12-B112-8F32C6B4BE53}" type="presParOf" srcId="{A223AA5F-13D4-45D2-9A7E-97DD79DA4C2F}" destId="{2347665F-673A-4616-A2BA-6CF87D243D99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5DB81C-7E40-404C-9615-3BE127561B24}" type="doc">
      <dgm:prSet loTypeId="urn:microsoft.com/office/officeart/2008/layout/TitledPictureBlocks" loCatId="pictur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29352121-75E2-40B2-B7CE-AB6CE9FEFEE1}">
      <dgm:prSet phldrT="[Testo]"/>
      <dgm:spPr>
        <a:solidFill>
          <a:srgbClr val="CE0E2D"/>
        </a:solidFill>
      </dgm:spPr>
      <dgm:t>
        <a:bodyPr/>
        <a:lstStyle/>
        <a:p>
          <a:r>
            <a:rPr lang="it-IT" dirty="0"/>
            <a:t>DSHA</a:t>
          </a:r>
          <a:endParaRPr lang="en-GB" dirty="0"/>
        </a:p>
      </dgm:t>
    </dgm:pt>
    <dgm:pt modelId="{B31FFB5B-AF1F-4CD4-941F-0211F1AA132D}" type="parTrans" cxnId="{AF734619-2C89-4839-8079-1879F9009E71}">
      <dgm:prSet/>
      <dgm:spPr/>
      <dgm:t>
        <a:bodyPr/>
        <a:lstStyle/>
        <a:p>
          <a:endParaRPr lang="en-GB"/>
        </a:p>
      </dgm:t>
    </dgm:pt>
    <dgm:pt modelId="{3F6EDC17-99B9-4AED-94B3-B7D4B7C21214}" type="sibTrans" cxnId="{AF734619-2C89-4839-8079-1879F9009E71}">
      <dgm:prSet/>
      <dgm:spPr/>
      <dgm:t>
        <a:bodyPr/>
        <a:lstStyle/>
        <a:p>
          <a:endParaRPr lang="en-GB"/>
        </a:p>
      </dgm:t>
    </dgm:pt>
    <dgm:pt modelId="{CE5CC63C-7B12-438A-B621-CF62319C76A5}">
      <dgm:prSet phldrT="[Testo]" custT="1"/>
      <dgm:spPr/>
      <dgm:t>
        <a:bodyPr/>
        <a:lstStyle/>
        <a:p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Evaluate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worst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-case scenario</a:t>
          </a:r>
          <a:endParaRPr lang="en-GB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AA03A13-DDA1-4932-A0F4-EA6DB6DB8644}" type="parTrans" cxnId="{62D3571F-9D95-445D-A38D-0A19DF32C3E8}">
      <dgm:prSet/>
      <dgm:spPr/>
      <dgm:t>
        <a:bodyPr/>
        <a:lstStyle/>
        <a:p>
          <a:endParaRPr lang="en-GB"/>
        </a:p>
      </dgm:t>
    </dgm:pt>
    <dgm:pt modelId="{14E3F9DF-BD14-414E-8090-6C0137E8FC58}" type="sibTrans" cxnId="{62D3571F-9D95-445D-A38D-0A19DF32C3E8}">
      <dgm:prSet/>
      <dgm:spPr/>
      <dgm:t>
        <a:bodyPr/>
        <a:lstStyle/>
        <a:p>
          <a:endParaRPr lang="en-GB"/>
        </a:p>
      </dgm:t>
    </dgm:pt>
    <dgm:pt modelId="{24DF03FC-B7A0-4566-8321-D36DCC220964}">
      <dgm:prSet phldrT="[Testo]"/>
      <dgm:spPr>
        <a:solidFill>
          <a:srgbClr val="CE0E2D"/>
        </a:solidFill>
      </dgm:spPr>
      <dgm:t>
        <a:bodyPr/>
        <a:lstStyle/>
        <a:p>
          <a:r>
            <a:rPr lang="it-IT" dirty="0"/>
            <a:t>PSHA</a:t>
          </a:r>
          <a:endParaRPr lang="en-GB" dirty="0"/>
        </a:p>
      </dgm:t>
    </dgm:pt>
    <dgm:pt modelId="{8A5B79C4-3B05-4F1A-90C2-6B0944A0E356}" type="parTrans" cxnId="{66BC23F1-6AB0-4876-B09A-AB41153000C1}">
      <dgm:prSet/>
      <dgm:spPr/>
      <dgm:t>
        <a:bodyPr/>
        <a:lstStyle/>
        <a:p>
          <a:endParaRPr lang="en-GB"/>
        </a:p>
      </dgm:t>
    </dgm:pt>
    <dgm:pt modelId="{CA2CE811-3358-4BFF-9677-809916D5A8BB}" type="sibTrans" cxnId="{66BC23F1-6AB0-4876-B09A-AB41153000C1}">
      <dgm:prSet/>
      <dgm:spPr/>
      <dgm:t>
        <a:bodyPr/>
        <a:lstStyle/>
        <a:p>
          <a:endParaRPr lang="en-GB"/>
        </a:p>
      </dgm:t>
    </dgm:pt>
    <dgm:pt modelId="{031DCD57-258D-462D-B72A-6C05EE82426F}">
      <dgm:prSet phldrT="[Testo]" custT="1"/>
      <dgm:spPr/>
      <dgm:t>
        <a:bodyPr/>
        <a:lstStyle/>
        <a:p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Evaluate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exceedance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probability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of a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given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g.m.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IM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threshold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at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given</a:t>
          </a:r>
          <a:r>
            <a:rPr lang="it-IT" sz="1600" dirty="0">
              <a:latin typeface="Arial" panose="020B0604020202020204" pitchFamily="34" charset="0"/>
              <a:cs typeface="Arial" panose="020B0604020202020204" pitchFamily="34" charset="0"/>
            </a:rPr>
            <a:t> site and time </a:t>
          </a:r>
          <a:r>
            <a:rPr lang="it-IT" sz="1600" dirty="0" err="1">
              <a:latin typeface="Arial" panose="020B0604020202020204" pitchFamily="34" charset="0"/>
              <a:cs typeface="Arial" panose="020B0604020202020204" pitchFamily="34" charset="0"/>
            </a:rPr>
            <a:t>interval</a:t>
          </a:r>
          <a:endParaRPr lang="en-GB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246BF0B-A13D-4E6B-8053-B9A19480312A}" type="parTrans" cxnId="{741A0119-5E6B-4036-944F-D154669E2C66}">
      <dgm:prSet/>
      <dgm:spPr/>
      <dgm:t>
        <a:bodyPr/>
        <a:lstStyle/>
        <a:p>
          <a:endParaRPr lang="en-GB"/>
        </a:p>
      </dgm:t>
    </dgm:pt>
    <dgm:pt modelId="{DF7E353D-ADFC-4ADD-BFBA-5A9C4FF4C195}" type="sibTrans" cxnId="{741A0119-5E6B-4036-944F-D154669E2C66}">
      <dgm:prSet/>
      <dgm:spPr/>
      <dgm:t>
        <a:bodyPr/>
        <a:lstStyle/>
        <a:p>
          <a:endParaRPr lang="en-GB"/>
        </a:p>
      </dgm:t>
    </dgm:pt>
    <dgm:pt modelId="{D9200B67-874B-41DA-9270-051A8BCFE2D6}" type="pres">
      <dgm:prSet presAssocID="{385DB81C-7E40-404C-9615-3BE127561B24}" presName="rootNode" presStyleCnt="0">
        <dgm:presLayoutVars>
          <dgm:chMax/>
          <dgm:chPref/>
          <dgm:dir/>
          <dgm:animLvl val="lvl"/>
        </dgm:presLayoutVars>
      </dgm:prSet>
      <dgm:spPr/>
    </dgm:pt>
    <dgm:pt modelId="{102CC1E9-2B29-41A3-BF5B-731BF377B339}" type="pres">
      <dgm:prSet presAssocID="{29352121-75E2-40B2-B7CE-AB6CE9FEFEE1}" presName="composite" presStyleCnt="0"/>
      <dgm:spPr/>
    </dgm:pt>
    <dgm:pt modelId="{32D62F99-A658-4599-964C-65481241EBA3}" type="pres">
      <dgm:prSet presAssocID="{29352121-75E2-40B2-B7CE-AB6CE9FEFEE1}" presName="ParentText" presStyleLbl="node1" presStyleIdx="0" presStyleCnt="2" custLinFactNeighborX="23914" custLinFactNeighborY="21379">
        <dgm:presLayoutVars>
          <dgm:chMax val="1"/>
          <dgm:chPref val="1"/>
          <dgm:bulletEnabled val="1"/>
        </dgm:presLayoutVars>
      </dgm:prSet>
      <dgm:spPr/>
    </dgm:pt>
    <dgm:pt modelId="{EF701724-9971-436A-92FB-922ED856220F}" type="pres">
      <dgm:prSet presAssocID="{29352121-75E2-40B2-B7CE-AB6CE9FEFEE1}" presName="Image" presStyleLbl="bgImgPlace1" presStyleIdx="0" presStyleCnt="2" custScaleX="81454" custScaleY="81454" custLinFactNeighborX="10500" custLinFactNeighborY="-7798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49673152-6D26-4A16-8DBF-0AF036E819DE}" type="pres">
      <dgm:prSet presAssocID="{29352121-75E2-40B2-B7CE-AB6CE9FEFEE1}" presName="ChildText" presStyleLbl="fgAcc1" presStyleIdx="0" presStyleCnt="2" custLinFactNeighborX="36396" custLinFactNeighborY="-21383">
        <dgm:presLayoutVars>
          <dgm:chMax val="0"/>
          <dgm:chPref val="0"/>
          <dgm:bulletEnabled val="1"/>
        </dgm:presLayoutVars>
      </dgm:prSet>
      <dgm:spPr/>
    </dgm:pt>
    <dgm:pt modelId="{1390DED7-FAC3-4E42-9CEC-1C632F57E303}" type="pres">
      <dgm:prSet presAssocID="{3F6EDC17-99B9-4AED-94B3-B7D4B7C21214}" presName="sibTrans" presStyleCnt="0"/>
      <dgm:spPr/>
    </dgm:pt>
    <dgm:pt modelId="{5EB46ACC-E234-4E7F-93F4-37D6A45D10DB}" type="pres">
      <dgm:prSet presAssocID="{24DF03FC-B7A0-4566-8321-D36DCC220964}" presName="composite" presStyleCnt="0"/>
      <dgm:spPr/>
    </dgm:pt>
    <dgm:pt modelId="{07949FD3-6E58-4B28-B8A6-9C6898E2AB8B}" type="pres">
      <dgm:prSet presAssocID="{24DF03FC-B7A0-4566-8321-D36DCC220964}" presName="ParentText" presStyleLbl="node1" presStyleIdx="1" presStyleCnt="2" custLinFactNeighborX="9921" custLinFactNeighborY="29334">
        <dgm:presLayoutVars>
          <dgm:chMax val="1"/>
          <dgm:chPref val="1"/>
          <dgm:bulletEnabled val="1"/>
        </dgm:presLayoutVars>
      </dgm:prSet>
      <dgm:spPr/>
    </dgm:pt>
    <dgm:pt modelId="{AFFC236A-87A1-4139-A3E9-28B532D36EF0}" type="pres">
      <dgm:prSet presAssocID="{24DF03FC-B7A0-4566-8321-D36DCC220964}" presName="Image" presStyleLbl="bgImgPlace1" presStyleIdx="1" presStyleCnt="2" custScaleX="88380" custScaleY="86199" custLinFactNeighborX="-63" custLinFactNeighborY="-1398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F843EBE3-EDC9-43A4-AD36-2EE8FE23EB8E}" type="pres">
      <dgm:prSet presAssocID="{24DF03FC-B7A0-4566-8321-D36DCC220964}" presName="ChildText" presStyleLbl="fgAcc1" presStyleIdx="1" presStyleCnt="2" custLinFactNeighborX="138" custLinFactNeighborY="-15911">
        <dgm:presLayoutVars>
          <dgm:chMax val="0"/>
          <dgm:chPref val="0"/>
          <dgm:bulletEnabled val="1"/>
        </dgm:presLayoutVars>
      </dgm:prSet>
      <dgm:spPr/>
    </dgm:pt>
  </dgm:ptLst>
  <dgm:cxnLst>
    <dgm:cxn modelId="{741A0119-5E6B-4036-944F-D154669E2C66}" srcId="{24DF03FC-B7A0-4566-8321-D36DCC220964}" destId="{031DCD57-258D-462D-B72A-6C05EE82426F}" srcOrd="0" destOrd="0" parTransId="{C246BF0B-A13D-4E6B-8053-B9A19480312A}" sibTransId="{DF7E353D-ADFC-4ADD-BFBA-5A9C4FF4C195}"/>
    <dgm:cxn modelId="{AF734619-2C89-4839-8079-1879F9009E71}" srcId="{385DB81C-7E40-404C-9615-3BE127561B24}" destId="{29352121-75E2-40B2-B7CE-AB6CE9FEFEE1}" srcOrd="0" destOrd="0" parTransId="{B31FFB5B-AF1F-4CD4-941F-0211F1AA132D}" sibTransId="{3F6EDC17-99B9-4AED-94B3-B7D4B7C21214}"/>
    <dgm:cxn modelId="{62D3571F-9D95-445D-A38D-0A19DF32C3E8}" srcId="{29352121-75E2-40B2-B7CE-AB6CE9FEFEE1}" destId="{CE5CC63C-7B12-438A-B621-CF62319C76A5}" srcOrd="0" destOrd="0" parTransId="{5AA03A13-DDA1-4932-A0F4-EA6DB6DB8644}" sibTransId="{14E3F9DF-BD14-414E-8090-6C0137E8FC58}"/>
    <dgm:cxn modelId="{D432C868-6188-4E7B-B065-AC537B15D5E9}" type="presOf" srcId="{385DB81C-7E40-404C-9615-3BE127561B24}" destId="{D9200B67-874B-41DA-9270-051A8BCFE2D6}" srcOrd="0" destOrd="0" presId="urn:microsoft.com/office/officeart/2008/layout/TitledPictureBlocks"/>
    <dgm:cxn modelId="{5299F175-6C61-4B68-84E8-E869CFF6FD96}" type="presOf" srcId="{24DF03FC-B7A0-4566-8321-D36DCC220964}" destId="{07949FD3-6E58-4B28-B8A6-9C6898E2AB8B}" srcOrd="0" destOrd="0" presId="urn:microsoft.com/office/officeart/2008/layout/TitledPictureBlocks"/>
    <dgm:cxn modelId="{07C1E1AD-DA9C-431B-95C5-881038C77D26}" type="presOf" srcId="{031DCD57-258D-462D-B72A-6C05EE82426F}" destId="{F843EBE3-EDC9-43A4-AD36-2EE8FE23EB8E}" srcOrd="0" destOrd="0" presId="urn:microsoft.com/office/officeart/2008/layout/TitledPictureBlocks"/>
    <dgm:cxn modelId="{F63400B2-E6D9-44C4-8DEC-92FB30D95CE3}" type="presOf" srcId="{29352121-75E2-40B2-B7CE-AB6CE9FEFEE1}" destId="{32D62F99-A658-4599-964C-65481241EBA3}" srcOrd="0" destOrd="0" presId="urn:microsoft.com/office/officeart/2008/layout/TitledPictureBlocks"/>
    <dgm:cxn modelId="{B0FFCBDB-B42B-4138-B910-12A72A50380B}" type="presOf" srcId="{CE5CC63C-7B12-438A-B621-CF62319C76A5}" destId="{49673152-6D26-4A16-8DBF-0AF036E819DE}" srcOrd="0" destOrd="0" presId="urn:microsoft.com/office/officeart/2008/layout/TitledPictureBlocks"/>
    <dgm:cxn modelId="{66BC23F1-6AB0-4876-B09A-AB41153000C1}" srcId="{385DB81C-7E40-404C-9615-3BE127561B24}" destId="{24DF03FC-B7A0-4566-8321-D36DCC220964}" srcOrd="1" destOrd="0" parTransId="{8A5B79C4-3B05-4F1A-90C2-6B0944A0E356}" sibTransId="{CA2CE811-3358-4BFF-9677-809916D5A8BB}"/>
    <dgm:cxn modelId="{2F01D9E9-04EC-45E9-B2CF-A9F2507BAA43}" type="presParOf" srcId="{D9200B67-874B-41DA-9270-051A8BCFE2D6}" destId="{102CC1E9-2B29-41A3-BF5B-731BF377B339}" srcOrd="0" destOrd="0" presId="urn:microsoft.com/office/officeart/2008/layout/TitledPictureBlocks"/>
    <dgm:cxn modelId="{969D9963-2DBF-4989-B1B2-7918C82FAA19}" type="presParOf" srcId="{102CC1E9-2B29-41A3-BF5B-731BF377B339}" destId="{32D62F99-A658-4599-964C-65481241EBA3}" srcOrd="0" destOrd="0" presId="urn:microsoft.com/office/officeart/2008/layout/TitledPictureBlocks"/>
    <dgm:cxn modelId="{456E1AA2-25C2-4E08-86AB-8E14D0F2D1DE}" type="presParOf" srcId="{102CC1E9-2B29-41A3-BF5B-731BF377B339}" destId="{EF701724-9971-436A-92FB-922ED856220F}" srcOrd="1" destOrd="0" presId="urn:microsoft.com/office/officeart/2008/layout/TitledPictureBlocks"/>
    <dgm:cxn modelId="{54303F17-C559-46D8-B205-EDE82C919128}" type="presParOf" srcId="{102CC1E9-2B29-41A3-BF5B-731BF377B339}" destId="{49673152-6D26-4A16-8DBF-0AF036E819DE}" srcOrd="2" destOrd="0" presId="urn:microsoft.com/office/officeart/2008/layout/TitledPictureBlocks"/>
    <dgm:cxn modelId="{3E8E508A-1172-49BB-9BF3-A97B392FA32C}" type="presParOf" srcId="{D9200B67-874B-41DA-9270-051A8BCFE2D6}" destId="{1390DED7-FAC3-4E42-9CEC-1C632F57E303}" srcOrd="1" destOrd="0" presId="urn:microsoft.com/office/officeart/2008/layout/TitledPictureBlocks"/>
    <dgm:cxn modelId="{61DE35BA-7F83-4C50-91EC-ED55F0CA8196}" type="presParOf" srcId="{D9200B67-874B-41DA-9270-051A8BCFE2D6}" destId="{5EB46ACC-E234-4E7F-93F4-37D6A45D10DB}" srcOrd="2" destOrd="0" presId="urn:microsoft.com/office/officeart/2008/layout/TitledPictureBlocks"/>
    <dgm:cxn modelId="{A39707C6-802C-41A4-B9E3-B2849E5792BA}" type="presParOf" srcId="{5EB46ACC-E234-4E7F-93F4-37D6A45D10DB}" destId="{07949FD3-6E58-4B28-B8A6-9C6898E2AB8B}" srcOrd="0" destOrd="0" presId="urn:microsoft.com/office/officeart/2008/layout/TitledPictureBlocks"/>
    <dgm:cxn modelId="{8D0FD463-1F88-4999-8E1E-B03E795354E0}" type="presParOf" srcId="{5EB46ACC-E234-4E7F-93F4-37D6A45D10DB}" destId="{AFFC236A-87A1-4139-A3E9-28B532D36EF0}" srcOrd="1" destOrd="0" presId="urn:microsoft.com/office/officeart/2008/layout/TitledPictureBlocks"/>
    <dgm:cxn modelId="{4159B7A0-397E-4B89-9811-C9B0F6267DA3}" type="presParOf" srcId="{5EB46ACC-E234-4E7F-93F4-37D6A45D10DB}" destId="{F843EBE3-EDC9-43A4-AD36-2EE8FE23EB8E}" srcOrd="2" destOrd="0" presId="urn:microsoft.com/office/officeart/2008/layout/TitledPictureBlock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BF46CDD-45BC-415A-95EE-C1F871A074AF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67E4EB5-1E4B-4F51-80D3-4573F9CDA3C2}">
      <dgm:prSet phldrT="[Testo]" custT="1"/>
      <dgm:spPr/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Location</a:t>
          </a:r>
          <a:endParaRPr lang="en-GB" sz="2400" b="1" dirty="0">
            <a:solidFill>
              <a:schemeClr val="tx1"/>
            </a:solidFill>
          </a:endParaRPr>
        </a:p>
      </dgm:t>
    </dgm:pt>
    <dgm:pt modelId="{D1D63F05-4608-45C6-ABBF-0A647AB8DD02}" type="parTrans" cxnId="{78B61067-31A0-4B16-BAAD-8AD4FF37E0A1}">
      <dgm:prSet/>
      <dgm:spPr/>
      <dgm:t>
        <a:bodyPr/>
        <a:lstStyle/>
        <a:p>
          <a:endParaRPr lang="en-GB"/>
        </a:p>
      </dgm:t>
    </dgm:pt>
    <dgm:pt modelId="{204487B6-09D2-4109-8E99-B3523B29B6F2}" type="sibTrans" cxnId="{78B61067-31A0-4B16-BAAD-8AD4FF37E0A1}">
      <dgm:prSet/>
      <dgm:spPr/>
      <dgm:t>
        <a:bodyPr/>
        <a:lstStyle/>
        <a:p>
          <a:endParaRPr lang="en-GB"/>
        </a:p>
      </dgm:t>
    </dgm:pt>
    <mc:AlternateContent xmlns:mc="http://schemas.openxmlformats.org/markup-compatibility/2006" xmlns:a14="http://schemas.microsoft.com/office/drawing/2010/main">
      <mc:Choice Requires="a14">
        <dgm:pt modelId="{29899AA7-7F53-4862-96FF-C0A8B0682915}">
          <dgm:prSet phldrT="[Testo]" custT="1"/>
          <dgm:spPr/>
          <dgm:t>
            <a:bodyPr/>
            <a:lstStyle/>
            <a:p>
              <a14:m>
                <m:oMath xmlns:m="http://schemas.openxmlformats.org/officeDocument/2006/math">
                  <m:r>
                    <a:rPr lang="it-IT" sz="2400" b="0" i="1" smtClean="0">
                      <a:latin typeface="Cambria Math" panose="02040503050406030204" pitchFamily="18" charset="0"/>
                    </a:rPr>
                    <m:t>𝑃</m:t>
                  </m:r>
                  <m:r>
                    <a:rPr lang="it-IT" sz="2400" b="0" i="1" smtClean="0">
                      <a:latin typeface="Cambria Math" panose="02040503050406030204" pitchFamily="18" charset="0"/>
                    </a:rPr>
                    <m:t>=1−</m:t>
                  </m:r>
                  <m:sSup>
                    <m:sSup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sSup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𝑒</m:t>
                      </m:r>
                    </m:e>
                    <m:sup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𝑡</m:t>
                      </m:r>
                    </m:sup>
                  </m:sSup>
                </m:oMath>
              </a14:m>
              <a:r>
                <a:rPr lang="it-IT" sz="2400" dirty="0"/>
                <a:t> </a:t>
              </a:r>
              <a:r>
                <a:rPr lang="it-IT" sz="2400" dirty="0" err="1"/>
                <a:t>Poisson</a:t>
              </a:r>
              <a:r>
                <a:rPr lang="it-IT" sz="2400" dirty="0"/>
                <a:t> model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Choice>
      <mc:Fallback xmlns="">
        <dgm:pt modelId="{29899AA7-7F53-4862-96FF-C0A8B0682915}">
          <dgm:prSet phldrT="[Testo]" custT="1"/>
          <dgm:spPr/>
          <dgm:t>
            <a:bodyPr/>
            <a:lstStyle/>
            <a:p>
              <a:r>
                <a:rPr lang="it-IT" sz="2400" b="0" i="0" smtClean="0">
                  <a:latin typeface="Cambria Math" panose="02040503050406030204" pitchFamily="18" charset="0"/>
                </a:rPr>
                <a:t>𝑃=1−𝑒^(−𝜆𝑡)</a:t>
              </a:r>
              <a:r>
                <a:rPr lang="it-IT" sz="2400" dirty="0" smtClean="0"/>
                <a:t> </a:t>
              </a:r>
              <a:r>
                <a:rPr lang="it-IT" sz="2400" dirty="0" err="1" smtClean="0"/>
                <a:t>Poisson</a:t>
              </a:r>
              <a:r>
                <a:rPr lang="it-IT" sz="2400" dirty="0" smtClean="0"/>
                <a:t> model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Fallback>
    </mc:AlternateContent>
    <dgm:pt modelId="{1C89597D-5A01-4EC5-8A55-40354DAB26D5}" type="parTrans" cxnId="{B49640EE-AEF0-458F-89EA-BE8F4C79A98B}">
      <dgm:prSet/>
      <dgm:spPr/>
      <dgm:t>
        <a:bodyPr/>
        <a:lstStyle/>
        <a:p>
          <a:endParaRPr lang="en-GB"/>
        </a:p>
      </dgm:t>
    </dgm:pt>
    <dgm:pt modelId="{6E659AD7-0C15-43C4-9A37-4C726452A07B}" type="sibTrans" cxnId="{B49640EE-AEF0-458F-89EA-BE8F4C79A98B}">
      <dgm:prSet/>
      <dgm:spPr/>
      <dgm:t>
        <a:bodyPr/>
        <a:lstStyle/>
        <a:p>
          <a:endParaRPr lang="en-GB"/>
        </a:p>
      </dgm:t>
    </dgm:pt>
    <dgm:pt modelId="{5C6DDB42-46A5-447F-A8C8-A50AC28CBC2C}">
      <dgm:prSet phldrT="[Testo]" custT="1"/>
      <dgm:spPr/>
      <dgm:t>
        <a:bodyPr/>
        <a:lstStyle/>
        <a:p>
          <a:r>
            <a:rPr lang="it-IT" sz="2400" b="1" dirty="0" err="1">
              <a:solidFill>
                <a:schemeClr val="tx1"/>
              </a:solidFill>
            </a:rPr>
            <a:t>Size</a:t>
          </a:r>
          <a:endParaRPr lang="en-GB" sz="2400" b="1" dirty="0">
            <a:solidFill>
              <a:schemeClr val="tx1"/>
            </a:solidFill>
          </a:endParaRPr>
        </a:p>
      </dgm:t>
    </dgm:pt>
    <dgm:pt modelId="{F043C987-BE6E-4F5F-BB45-D413B2DC9559}" type="parTrans" cxnId="{B059D992-7BCC-4A51-92C2-0B8BFF450E3F}">
      <dgm:prSet/>
      <dgm:spPr/>
      <dgm:t>
        <a:bodyPr/>
        <a:lstStyle/>
        <a:p>
          <a:endParaRPr lang="en-GB"/>
        </a:p>
      </dgm:t>
    </dgm:pt>
    <dgm:pt modelId="{FE516138-331B-4CFE-932A-348FA1B8A98E}" type="sibTrans" cxnId="{B059D992-7BCC-4A51-92C2-0B8BFF450E3F}">
      <dgm:prSet/>
      <dgm:spPr/>
      <dgm:t>
        <a:bodyPr/>
        <a:lstStyle/>
        <a:p>
          <a:endParaRPr lang="en-GB"/>
        </a:p>
      </dgm:t>
    </dgm:pt>
    <dgm:pt modelId="{A606C1E8-3CB8-49E3-BA80-2054844737D4}">
      <dgm:prSet phldrT="[Testo]" custT="1"/>
      <dgm:spPr/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Time</a:t>
          </a:r>
          <a:endParaRPr lang="en-GB" sz="2400" b="1" dirty="0">
            <a:solidFill>
              <a:schemeClr val="tx1"/>
            </a:solidFill>
          </a:endParaRPr>
        </a:p>
      </dgm:t>
    </dgm:pt>
    <dgm:pt modelId="{C366DA51-56A3-4EF1-80CF-B57472719B6F}" type="parTrans" cxnId="{0AAA4806-AEE1-4DD6-9641-1AA5E817FEBB}">
      <dgm:prSet/>
      <dgm:spPr/>
      <dgm:t>
        <a:bodyPr/>
        <a:lstStyle/>
        <a:p>
          <a:endParaRPr lang="en-GB"/>
        </a:p>
      </dgm:t>
    </dgm:pt>
    <dgm:pt modelId="{78B6F8A6-9B9C-40A7-9CE6-E658C88F1C04}" type="sibTrans" cxnId="{0AAA4806-AEE1-4DD6-9641-1AA5E817FEBB}">
      <dgm:prSet/>
      <dgm:spPr/>
      <dgm:t>
        <a:bodyPr/>
        <a:lstStyle/>
        <a:p>
          <a:endParaRPr lang="en-GB"/>
        </a:p>
      </dgm:t>
    </dgm:pt>
    <mc:AlternateContent xmlns:mc="http://schemas.openxmlformats.org/markup-compatibility/2006" xmlns:a14="http://schemas.microsoft.com/office/drawing/2010/main">
      <mc:Choice Requires="a14">
        <dgm:pt modelId="{4505BC89-2B6A-45C2-8819-3BC11EAED6E9}">
          <dgm:prSet phldrT="[Testo]" custT="1"/>
          <dgm:spPr/>
          <dgm:t>
            <a:bodyPr/>
            <a:lstStyle/>
            <a:p>
              <a14:m>
                <m:oMath xmlns:m="http://schemas.openxmlformats.org/officeDocument/2006/math">
                  <m:sSub>
                    <m:sSub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</m:e>
                    <m:sub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</m:sub>
                  </m:sSub>
                  <m:d>
                    <m:d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𝑟</m:t>
                      </m:r>
                    </m:e>
                  </m:d>
                </m:oMath>
              </a14:m>
              <a:r>
                <a:rPr lang="it-IT" sz="2400" dirty="0"/>
                <a:t> source site </a:t>
              </a:r>
              <a:r>
                <a:rPr lang="it-IT" sz="2400" dirty="0" err="1"/>
                <a:t>distance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Choice>
      <mc:Fallback xmlns="">
        <dgm:pt modelId="{4505BC89-2B6A-45C2-8819-3BC11EAED6E9}">
          <dgm:prSet phldrT="[Testo]" custT="1"/>
          <dgm:spPr/>
          <dgm:t>
            <a:bodyPr/>
            <a:lstStyle/>
            <a:p>
              <a:r>
                <a:rPr lang="it-IT" sz="2400" b="0" i="0" smtClean="0">
                  <a:latin typeface="Cambria Math" panose="02040503050406030204" pitchFamily="18" charset="0"/>
                </a:rPr>
                <a:t>𝑓_𝑅 (𝑟)</a:t>
              </a:r>
              <a:r>
                <a:rPr lang="it-IT" sz="2400" dirty="0" smtClean="0"/>
                <a:t> source site </a:t>
              </a:r>
              <a:r>
                <a:rPr lang="it-IT" sz="2400" dirty="0" err="1" smtClean="0"/>
                <a:t>distance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Fallback>
    </mc:AlternateContent>
    <dgm:pt modelId="{4B970AF8-0B2E-4ECF-AEB1-99A4EF5CB070}" type="parTrans" cxnId="{B238743B-62A4-482F-963C-5CD8CF34237F}">
      <dgm:prSet/>
      <dgm:spPr/>
      <dgm:t>
        <a:bodyPr/>
        <a:lstStyle/>
        <a:p>
          <a:endParaRPr lang="en-GB"/>
        </a:p>
      </dgm:t>
    </dgm:pt>
    <dgm:pt modelId="{DE22F8AA-65A0-47AF-93B4-C6893A4D43A0}" type="sibTrans" cxnId="{B238743B-62A4-482F-963C-5CD8CF34237F}">
      <dgm:prSet/>
      <dgm:spPr/>
      <dgm:t>
        <a:bodyPr/>
        <a:lstStyle/>
        <a:p>
          <a:endParaRPr lang="en-GB"/>
        </a:p>
      </dgm:t>
    </dgm:pt>
    <dgm:pt modelId="{F8D4F1AD-AE85-459C-BC41-3428535A68CF}">
      <dgm:prSet phldrT="[Testo]" custT="1"/>
      <dgm:spPr/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GMPE</a:t>
          </a:r>
          <a:endParaRPr lang="en-GB" sz="2400" b="1" dirty="0">
            <a:solidFill>
              <a:schemeClr val="tx1"/>
            </a:solidFill>
          </a:endParaRPr>
        </a:p>
      </dgm:t>
    </dgm:pt>
    <dgm:pt modelId="{3DFB7FB8-EB4A-4E8E-A4E4-2ACB4F046C75}" type="parTrans" cxnId="{EB6F3726-1283-48BB-9153-CE1D300B54E3}">
      <dgm:prSet/>
      <dgm:spPr/>
      <dgm:t>
        <a:bodyPr/>
        <a:lstStyle/>
        <a:p>
          <a:endParaRPr lang="en-GB"/>
        </a:p>
      </dgm:t>
    </dgm:pt>
    <dgm:pt modelId="{744B94E3-A6CC-4139-8B9E-46913F9918EA}" type="sibTrans" cxnId="{EB6F3726-1283-48BB-9153-CE1D300B54E3}">
      <dgm:prSet/>
      <dgm:spPr/>
      <dgm:t>
        <a:bodyPr/>
        <a:lstStyle/>
        <a:p>
          <a:endParaRPr lang="en-GB"/>
        </a:p>
      </dgm:t>
    </dgm:pt>
    <mc:AlternateContent xmlns:mc="http://schemas.openxmlformats.org/markup-compatibility/2006" xmlns:a14="http://schemas.microsoft.com/office/drawing/2010/main">
      <mc:Choice Requires="a14">
        <dgm:pt modelId="{DA668F4A-DC38-4AE3-8790-A2E7C2DA9EAE}">
          <dgm:prSet phldrT="[Testo]" custT="1"/>
          <dgm:spPr/>
          <dgm:t>
            <a:bodyPr/>
            <a:lstStyle/>
            <a:p>
              <a14:m>
                <m:oMath xmlns:m="http://schemas.openxmlformats.org/officeDocument/2006/math">
                  <m:sSub>
                    <m:sSub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</m:e>
                    <m:sub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𝑀</m:t>
                      </m:r>
                    </m:sub>
                  </m:sSub>
                  <m:d>
                    <m:dPr>
                      <m:ctrlPr>
                        <a:rPr lang="it-IT" sz="2400" b="0" i="1" smtClean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𝑚</m:t>
                      </m:r>
                    </m:e>
                  </m:d>
                </m:oMath>
              </a14:m>
              <a:r>
                <a:rPr lang="it-IT" sz="2400" dirty="0"/>
                <a:t> </a:t>
              </a:r>
              <a:r>
                <a:rPr lang="it-IT" sz="2400" dirty="0" err="1"/>
                <a:t>magnitude</a:t>
              </a:r>
              <a:r>
                <a:rPr lang="it-IT" sz="2400" dirty="0"/>
                <a:t> </a:t>
              </a:r>
              <a:r>
                <a:rPr lang="it-IT" sz="2400" dirty="0" err="1"/>
                <a:t>distribution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Choice>
      <mc:Fallback xmlns="">
        <dgm:pt modelId="{DA668F4A-DC38-4AE3-8790-A2E7C2DA9EAE}">
          <dgm:prSet phldrT="[Testo]" custT="1"/>
          <dgm:spPr/>
          <dgm:t>
            <a:bodyPr/>
            <a:lstStyle/>
            <a:p>
              <a:r>
                <a:rPr lang="it-IT" sz="2400" b="0" i="0" smtClean="0">
                  <a:latin typeface="Cambria Math" panose="02040503050406030204" pitchFamily="18" charset="0"/>
                </a:rPr>
                <a:t>𝑓_𝑀 (𝑚)</a:t>
              </a:r>
              <a:r>
                <a:rPr lang="it-IT" sz="2400" dirty="0" smtClean="0"/>
                <a:t> </a:t>
              </a:r>
              <a:r>
                <a:rPr lang="it-IT" sz="2400" dirty="0" err="1" smtClean="0"/>
                <a:t>magnitude</a:t>
              </a:r>
              <a:r>
                <a:rPr lang="it-IT" sz="2400" dirty="0" smtClean="0"/>
                <a:t> </a:t>
              </a:r>
              <a:r>
                <a:rPr lang="it-IT" sz="2400" dirty="0" err="1" smtClean="0"/>
                <a:t>distribution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Fallback>
    </mc:AlternateContent>
    <dgm:pt modelId="{25E1C724-8EB6-4C24-B91F-8F8BAA015685}" type="parTrans" cxnId="{70052B96-3721-4509-AD1E-1469687F28F0}">
      <dgm:prSet/>
      <dgm:spPr/>
      <dgm:t>
        <a:bodyPr/>
        <a:lstStyle/>
        <a:p>
          <a:endParaRPr lang="en-GB"/>
        </a:p>
      </dgm:t>
    </dgm:pt>
    <dgm:pt modelId="{CFA2DE33-3380-4CC0-96D6-FF0138F62F19}" type="sibTrans" cxnId="{70052B96-3721-4509-AD1E-1469687F28F0}">
      <dgm:prSet/>
      <dgm:spPr/>
      <dgm:t>
        <a:bodyPr/>
        <a:lstStyle/>
        <a:p>
          <a:endParaRPr lang="en-GB"/>
        </a:p>
      </dgm:t>
    </dgm:pt>
    <mc:AlternateContent xmlns:mc="http://schemas.openxmlformats.org/markup-compatibility/2006" xmlns:a14="http://schemas.microsoft.com/office/drawing/2010/main">
      <mc:Choice Requires="a14">
        <dgm:pt modelId="{70A00B08-3B45-4F2A-B423-4EF447A213D8}">
          <dgm:prSet phldrT="[Testo]" custT="1"/>
          <dgm:spPr/>
          <dgm:t>
            <a:bodyPr/>
            <a:lstStyle/>
            <a:p>
              <a14:m>
                <m:oMath xmlns:m="http://schemas.openxmlformats.org/officeDocument/2006/math">
                  <m:r>
                    <a:rPr lang="it-IT" sz="2400" i="1" dirty="0" smtClean="0">
                      <a:latin typeface="Cambria Math" panose="02040503050406030204" pitchFamily="18" charset="0"/>
                    </a:rPr>
                    <m:t>𝑃</m:t>
                  </m:r>
                  <m:d>
                    <m:dPr>
                      <m:endChr m:val="|"/>
                      <m:ctrlPr>
                        <a:rPr lang="it-IT" sz="2400" i="1" dirty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it-IT" sz="2400" i="1" dirty="0">
                          <a:latin typeface="Cambria Math" panose="02040503050406030204" pitchFamily="18" charset="0"/>
                        </a:rPr>
                        <m:t>𝐼𝑀</m:t>
                      </m:r>
                      <m:r>
                        <a:rPr lang="it-IT" sz="2400" i="1" dirty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it-IT" sz="2400" i="1" dirty="0">
                          <a:latin typeface="Cambria Math" panose="02040503050406030204" pitchFamily="18" charset="0"/>
                        </a:rPr>
                        <m:t>𝑖𝑚</m:t>
                      </m:r>
                      <m:r>
                        <a:rPr lang="it-IT" sz="2400" i="1" dirty="0">
                          <a:latin typeface="Cambria Math" panose="02040503050406030204" pitchFamily="18" charset="0"/>
                        </a:rPr>
                        <m:t> </m:t>
                      </m:r>
                    </m:e>
                  </m:d>
                  <m:r>
                    <a:rPr lang="it-IT" sz="2400" i="1" dirty="0">
                      <a:latin typeface="Cambria Math" panose="02040503050406030204" pitchFamily="18" charset="0"/>
                    </a:rPr>
                    <m:t>𝑀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=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𝑚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 , 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𝑅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=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𝑟</m:t>
                  </m:r>
                  <m:r>
                    <a:rPr lang="it-IT" sz="2400" i="1" dirty="0">
                      <a:latin typeface="Cambria Math" panose="02040503050406030204" pitchFamily="18" charset="0"/>
                    </a:rPr>
                    <m:t>)</m:t>
                  </m:r>
                </m:oMath>
              </a14:m>
              <a:r>
                <a:rPr lang="it-IT" sz="2400" dirty="0"/>
                <a:t> </a:t>
              </a:r>
              <a:r>
                <a:rPr lang="it-IT" sz="2400" dirty="0" err="1"/>
                <a:t>attenuation</a:t>
              </a:r>
              <a:r>
                <a:rPr lang="it-IT" sz="2400" dirty="0"/>
                <a:t> law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Choice>
      <mc:Fallback xmlns="">
        <dgm:pt modelId="{70A00B08-3B45-4F2A-B423-4EF447A213D8}">
          <dgm:prSet phldrT="[Testo]" custT="1"/>
          <dgm:spPr/>
          <dgm:t>
            <a:bodyPr/>
            <a:lstStyle/>
            <a:p>
              <a:r>
                <a:rPr lang="it-IT" sz="2400" i="0" dirty="0" smtClean="0">
                  <a:latin typeface="Cambria Math" panose="02040503050406030204" pitchFamily="18" charset="0"/>
                </a:rPr>
                <a:t>𝑃</a:t>
              </a:r>
              <a:r>
                <a:rPr lang="it-IT" sz="2400" i="0" dirty="0">
                  <a:latin typeface="Cambria Math" panose="02040503050406030204" pitchFamily="18" charset="0"/>
                </a:rPr>
                <a:t>(𝐼𝑀&gt;𝑖𝑚 ┤|𝑀=𝑚 , 𝑅=𝑟)</a:t>
              </a:r>
              <a:r>
                <a:rPr lang="it-IT" sz="2400" dirty="0" smtClean="0"/>
                <a:t> </a:t>
              </a:r>
              <a:r>
                <a:rPr lang="it-IT" sz="2400" dirty="0" err="1" smtClean="0"/>
                <a:t>attenuation</a:t>
              </a:r>
              <a:r>
                <a:rPr lang="it-IT" sz="2400" dirty="0" smtClean="0"/>
                <a:t> law</a:t>
              </a:r>
              <a:endParaRPr lang="en-GB" sz="2400" b="1" dirty="0">
                <a:solidFill>
                  <a:schemeClr val="tx1"/>
                </a:solidFill>
              </a:endParaRPr>
            </a:p>
          </dgm:t>
        </dgm:pt>
      </mc:Fallback>
    </mc:AlternateContent>
    <dgm:pt modelId="{F65011A2-0D5F-41D6-B3C4-E5CBB477090E}" type="parTrans" cxnId="{6BD9532C-C46B-4925-A2AB-E166EB409F3E}">
      <dgm:prSet/>
      <dgm:spPr/>
      <dgm:t>
        <a:bodyPr/>
        <a:lstStyle/>
        <a:p>
          <a:endParaRPr lang="en-GB"/>
        </a:p>
      </dgm:t>
    </dgm:pt>
    <dgm:pt modelId="{37788B18-F9C8-4298-BE9F-54669553BC8A}" type="sibTrans" cxnId="{6BD9532C-C46B-4925-A2AB-E166EB409F3E}">
      <dgm:prSet/>
      <dgm:spPr/>
      <dgm:t>
        <a:bodyPr/>
        <a:lstStyle/>
        <a:p>
          <a:endParaRPr lang="en-GB"/>
        </a:p>
      </dgm:t>
    </dgm:pt>
    <dgm:pt modelId="{F29662BE-1FEF-4D21-9681-786583A8D44A}" type="pres">
      <dgm:prSet presAssocID="{CBF46CDD-45BC-415A-95EE-C1F871A074AF}" presName="linearFlow" presStyleCnt="0">
        <dgm:presLayoutVars>
          <dgm:dir/>
          <dgm:animLvl val="lvl"/>
          <dgm:resizeHandles val="exact"/>
        </dgm:presLayoutVars>
      </dgm:prSet>
      <dgm:spPr/>
    </dgm:pt>
    <dgm:pt modelId="{082009EE-5B18-47A0-837F-DFC3801E2E28}" type="pres">
      <dgm:prSet presAssocID="{C67E4EB5-1E4B-4F51-80D3-4573F9CDA3C2}" presName="composite" presStyleCnt="0"/>
      <dgm:spPr/>
    </dgm:pt>
    <dgm:pt modelId="{D0D625EF-F9A4-4055-A004-44B7043CB6F6}" type="pres">
      <dgm:prSet presAssocID="{C67E4EB5-1E4B-4F51-80D3-4573F9CDA3C2}" presName="parentText" presStyleLbl="alignNode1" presStyleIdx="0" presStyleCnt="4" custScaleX="161172">
        <dgm:presLayoutVars>
          <dgm:chMax val="1"/>
          <dgm:bulletEnabled val="1"/>
        </dgm:presLayoutVars>
      </dgm:prSet>
      <dgm:spPr/>
    </dgm:pt>
    <dgm:pt modelId="{44983B7D-7C25-4719-8B0D-44A03CFA30F2}" type="pres">
      <dgm:prSet presAssocID="{C67E4EB5-1E4B-4F51-80D3-4573F9CDA3C2}" presName="descendantText" presStyleLbl="alignAcc1" presStyleIdx="0" presStyleCnt="4" custScaleX="77993" custLinFactNeighborX="426" custLinFactNeighborY="10871">
        <dgm:presLayoutVars>
          <dgm:bulletEnabled val="1"/>
        </dgm:presLayoutVars>
      </dgm:prSet>
      <dgm:spPr/>
    </dgm:pt>
    <dgm:pt modelId="{CC6F72CA-9D92-432B-A3E3-C9378E683B9B}" type="pres">
      <dgm:prSet presAssocID="{204487B6-09D2-4109-8E99-B3523B29B6F2}" presName="sp" presStyleCnt="0"/>
      <dgm:spPr/>
    </dgm:pt>
    <dgm:pt modelId="{A79C6256-7505-40EA-95CD-070B6BA8ED19}" type="pres">
      <dgm:prSet presAssocID="{5C6DDB42-46A5-447F-A8C8-A50AC28CBC2C}" presName="composite" presStyleCnt="0"/>
      <dgm:spPr/>
    </dgm:pt>
    <dgm:pt modelId="{B7EF5952-E397-42CB-98BD-CE8CB3BB972D}" type="pres">
      <dgm:prSet presAssocID="{5C6DDB42-46A5-447F-A8C8-A50AC28CBC2C}" presName="parentText" presStyleLbl="alignNode1" presStyleIdx="1" presStyleCnt="4" custScaleX="172596">
        <dgm:presLayoutVars>
          <dgm:chMax val="1"/>
          <dgm:bulletEnabled val="1"/>
        </dgm:presLayoutVars>
      </dgm:prSet>
      <dgm:spPr/>
    </dgm:pt>
    <dgm:pt modelId="{73A123CF-8715-4260-9FC4-5A8BA84251E9}" type="pres">
      <dgm:prSet presAssocID="{5C6DDB42-46A5-447F-A8C8-A50AC28CBC2C}" presName="descendantText" presStyleLbl="alignAcc1" presStyleIdx="1" presStyleCnt="4" custScaleX="78339" custLinFactNeighborX="-84" custLinFactNeighborY="-2613">
        <dgm:presLayoutVars>
          <dgm:bulletEnabled val="1"/>
        </dgm:presLayoutVars>
      </dgm:prSet>
      <dgm:spPr/>
    </dgm:pt>
    <dgm:pt modelId="{CB877742-BCFF-4A2E-BF19-D41A8CF8D721}" type="pres">
      <dgm:prSet presAssocID="{FE516138-331B-4CFE-932A-348FA1B8A98E}" presName="sp" presStyleCnt="0"/>
      <dgm:spPr/>
    </dgm:pt>
    <dgm:pt modelId="{1496AEE7-B24E-4C09-B5C9-8106529E6875}" type="pres">
      <dgm:prSet presAssocID="{F8D4F1AD-AE85-459C-BC41-3428535A68CF}" presName="composite" presStyleCnt="0"/>
      <dgm:spPr/>
    </dgm:pt>
    <dgm:pt modelId="{63AE0DEC-7FE8-40CB-AA22-723889718A29}" type="pres">
      <dgm:prSet presAssocID="{F8D4F1AD-AE85-459C-BC41-3428535A68CF}" presName="parentText" presStyleLbl="alignNode1" presStyleIdx="2" presStyleCnt="4" custScaleX="172596">
        <dgm:presLayoutVars>
          <dgm:chMax val="1"/>
          <dgm:bulletEnabled val="1"/>
        </dgm:presLayoutVars>
      </dgm:prSet>
      <dgm:spPr/>
    </dgm:pt>
    <dgm:pt modelId="{E6B8CBB5-E8EF-4409-9844-FD8B2A62B820}" type="pres">
      <dgm:prSet presAssocID="{F8D4F1AD-AE85-459C-BC41-3428535A68CF}" presName="descendantText" presStyleLbl="alignAcc1" presStyleIdx="2" presStyleCnt="4" custAng="0" custScaleX="79435" custScaleY="140615" custLinFactNeighborX="145">
        <dgm:presLayoutVars>
          <dgm:bulletEnabled val="1"/>
        </dgm:presLayoutVars>
      </dgm:prSet>
      <dgm:spPr/>
    </dgm:pt>
    <dgm:pt modelId="{F505A2A8-0133-4516-848C-551D15CD6049}" type="pres">
      <dgm:prSet presAssocID="{744B94E3-A6CC-4139-8B9E-46913F9918EA}" presName="sp" presStyleCnt="0"/>
      <dgm:spPr/>
    </dgm:pt>
    <dgm:pt modelId="{A47B3987-E8FA-49F0-9234-DF2A78B565B2}" type="pres">
      <dgm:prSet presAssocID="{A606C1E8-3CB8-49E3-BA80-2054844737D4}" presName="composite" presStyleCnt="0"/>
      <dgm:spPr/>
    </dgm:pt>
    <dgm:pt modelId="{E4ADF41F-6B7A-4F16-AEC1-56FDCDEEE58E}" type="pres">
      <dgm:prSet presAssocID="{A606C1E8-3CB8-49E3-BA80-2054844737D4}" presName="parentText" presStyleLbl="alignNode1" presStyleIdx="3" presStyleCnt="4" custScaleX="172596">
        <dgm:presLayoutVars>
          <dgm:chMax val="1"/>
          <dgm:bulletEnabled val="1"/>
        </dgm:presLayoutVars>
      </dgm:prSet>
      <dgm:spPr/>
    </dgm:pt>
    <dgm:pt modelId="{048C1D6F-D780-4335-8DE8-048738D373DD}" type="pres">
      <dgm:prSet presAssocID="{A606C1E8-3CB8-49E3-BA80-2054844737D4}" presName="descendantText" presStyleLbl="alignAcc1" presStyleIdx="3" presStyleCnt="4" custScaleX="79178" custLinFactNeighborX="288">
        <dgm:presLayoutVars>
          <dgm:bulletEnabled val="1"/>
        </dgm:presLayoutVars>
      </dgm:prSet>
      <dgm:spPr/>
    </dgm:pt>
  </dgm:ptLst>
  <dgm:cxnLst>
    <dgm:cxn modelId="{0AAA4806-AEE1-4DD6-9641-1AA5E817FEBB}" srcId="{CBF46CDD-45BC-415A-95EE-C1F871A074AF}" destId="{A606C1E8-3CB8-49E3-BA80-2054844737D4}" srcOrd="3" destOrd="0" parTransId="{C366DA51-56A3-4EF1-80CF-B57472719B6F}" sibTransId="{78B6F8A6-9B9C-40A7-9CE6-E658C88F1C04}"/>
    <dgm:cxn modelId="{C91EF612-42F4-4690-902B-AF693327CDC6}" type="presOf" srcId="{DA668F4A-DC38-4AE3-8790-A2E7C2DA9EAE}" destId="{73A123CF-8715-4260-9FC4-5A8BA84251E9}" srcOrd="0" destOrd="0" presId="urn:microsoft.com/office/officeart/2005/8/layout/chevron2"/>
    <dgm:cxn modelId="{EB6F3726-1283-48BB-9153-CE1D300B54E3}" srcId="{CBF46CDD-45BC-415A-95EE-C1F871A074AF}" destId="{F8D4F1AD-AE85-459C-BC41-3428535A68CF}" srcOrd="2" destOrd="0" parTransId="{3DFB7FB8-EB4A-4E8E-A4E4-2ACB4F046C75}" sibTransId="{744B94E3-A6CC-4139-8B9E-46913F9918EA}"/>
    <dgm:cxn modelId="{6BD9532C-C46B-4925-A2AB-E166EB409F3E}" srcId="{F8D4F1AD-AE85-459C-BC41-3428535A68CF}" destId="{70A00B08-3B45-4F2A-B423-4EF447A213D8}" srcOrd="0" destOrd="0" parTransId="{F65011A2-0D5F-41D6-B3C4-E5CBB477090E}" sibTransId="{37788B18-F9C8-4298-BE9F-54669553BC8A}"/>
    <dgm:cxn modelId="{B238743B-62A4-482F-963C-5CD8CF34237F}" srcId="{C67E4EB5-1E4B-4F51-80D3-4573F9CDA3C2}" destId="{4505BC89-2B6A-45C2-8819-3BC11EAED6E9}" srcOrd="0" destOrd="0" parTransId="{4B970AF8-0B2E-4ECF-AEB1-99A4EF5CB070}" sibTransId="{DE22F8AA-65A0-47AF-93B4-C6893A4D43A0}"/>
    <dgm:cxn modelId="{9FD09F3F-C102-4D86-B351-DAE78C645030}" type="presOf" srcId="{A606C1E8-3CB8-49E3-BA80-2054844737D4}" destId="{E4ADF41F-6B7A-4F16-AEC1-56FDCDEEE58E}" srcOrd="0" destOrd="0" presId="urn:microsoft.com/office/officeart/2005/8/layout/chevron2"/>
    <dgm:cxn modelId="{78B61067-31A0-4B16-BAAD-8AD4FF37E0A1}" srcId="{CBF46CDD-45BC-415A-95EE-C1F871A074AF}" destId="{C67E4EB5-1E4B-4F51-80D3-4573F9CDA3C2}" srcOrd="0" destOrd="0" parTransId="{D1D63F05-4608-45C6-ABBF-0A647AB8DD02}" sibTransId="{204487B6-09D2-4109-8E99-B3523B29B6F2}"/>
    <dgm:cxn modelId="{97A64067-A790-4EEE-B538-858C8276A640}" type="presOf" srcId="{29899AA7-7F53-4862-96FF-C0A8B0682915}" destId="{048C1D6F-D780-4335-8DE8-048738D373DD}" srcOrd="0" destOrd="0" presId="urn:microsoft.com/office/officeart/2005/8/layout/chevron2"/>
    <dgm:cxn modelId="{5FF66570-0D49-4398-AD5A-244C6A150285}" type="presOf" srcId="{4505BC89-2B6A-45C2-8819-3BC11EAED6E9}" destId="{44983B7D-7C25-4719-8B0D-44A03CFA30F2}" srcOrd="0" destOrd="0" presId="urn:microsoft.com/office/officeart/2005/8/layout/chevron2"/>
    <dgm:cxn modelId="{651B6553-39C9-4B64-B821-BDC2F633B959}" type="presOf" srcId="{CBF46CDD-45BC-415A-95EE-C1F871A074AF}" destId="{F29662BE-1FEF-4D21-9681-786583A8D44A}" srcOrd="0" destOrd="0" presId="urn:microsoft.com/office/officeart/2005/8/layout/chevron2"/>
    <dgm:cxn modelId="{B059D992-7BCC-4A51-92C2-0B8BFF450E3F}" srcId="{CBF46CDD-45BC-415A-95EE-C1F871A074AF}" destId="{5C6DDB42-46A5-447F-A8C8-A50AC28CBC2C}" srcOrd="1" destOrd="0" parTransId="{F043C987-BE6E-4F5F-BB45-D413B2DC9559}" sibTransId="{FE516138-331B-4CFE-932A-348FA1B8A98E}"/>
    <dgm:cxn modelId="{70052B96-3721-4509-AD1E-1469687F28F0}" srcId="{5C6DDB42-46A5-447F-A8C8-A50AC28CBC2C}" destId="{DA668F4A-DC38-4AE3-8790-A2E7C2DA9EAE}" srcOrd="0" destOrd="0" parTransId="{25E1C724-8EB6-4C24-B91F-8F8BAA015685}" sibTransId="{CFA2DE33-3380-4CC0-96D6-FF0138F62F19}"/>
    <dgm:cxn modelId="{96831C97-A48E-43AA-A403-1393977DF332}" type="presOf" srcId="{C67E4EB5-1E4B-4F51-80D3-4573F9CDA3C2}" destId="{D0D625EF-F9A4-4055-A004-44B7043CB6F6}" srcOrd="0" destOrd="0" presId="urn:microsoft.com/office/officeart/2005/8/layout/chevron2"/>
    <dgm:cxn modelId="{4D5B57AC-2202-4386-A675-F9B8CDC089BF}" type="presOf" srcId="{5C6DDB42-46A5-447F-A8C8-A50AC28CBC2C}" destId="{B7EF5952-E397-42CB-98BD-CE8CB3BB972D}" srcOrd="0" destOrd="0" presId="urn:microsoft.com/office/officeart/2005/8/layout/chevron2"/>
    <dgm:cxn modelId="{8209CEDE-EDFD-4F07-A475-134F65800214}" type="presOf" srcId="{70A00B08-3B45-4F2A-B423-4EF447A213D8}" destId="{E6B8CBB5-E8EF-4409-9844-FD8B2A62B820}" srcOrd="0" destOrd="0" presId="urn:microsoft.com/office/officeart/2005/8/layout/chevron2"/>
    <dgm:cxn modelId="{3E8F05EC-EDF5-4ECF-986E-D51167DC5F42}" type="presOf" srcId="{F8D4F1AD-AE85-459C-BC41-3428535A68CF}" destId="{63AE0DEC-7FE8-40CB-AA22-723889718A29}" srcOrd="0" destOrd="0" presId="urn:microsoft.com/office/officeart/2005/8/layout/chevron2"/>
    <dgm:cxn modelId="{B49640EE-AEF0-458F-89EA-BE8F4C79A98B}" srcId="{A606C1E8-3CB8-49E3-BA80-2054844737D4}" destId="{29899AA7-7F53-4862-96FF-C0A8B0682915}" srcOrd="0" destOrd="0" parTransId="{1C89597D-5A01-4EC5-8A55-40354DAB26D5}" sibTransId="{6E659AD7-0C15-43C4-9A37-4C726452A07B}"/>
    <dgm:cxn modelId="{9B083932-BB39-447F-8BD1-A3539A93718F}" type="presParOf" srcId="{F29662BE-1FEF-4D21-9681-786583A8D44A}" destId="{082009EE-5B18-47A0-837F-DFC3801E2E28}" srcOrd="0" destOrd="0" presId="urn:microsoft.com/office/officeart/2005/8/layout/chevron2"/>
    <dgm:cxn modelId="{80256107-BDC0-4D77-BD0E-629577B49946}" type="presParOf" srcId="{082009EE-5B18-47A0-837F-DFC3801E2E28}" destId="{D0D625EF-F9A4-4055-A004-44B7043CB6F6}" srcOrd="0" destOrd="0" presId="urn:microsoft.com/office/officeart/2005/8/layout/chevron2"/>
    <dgm:cxn modelId="{4AF0E518-2ECB-409D-ABA6-32F4C1BA3DB7}" type="presParOf" srcId="{082009EE-5B18-47A0-837F-DFC3801E2E28}" destId="{44983B7D-7C25-4719-8B0D-44A03CFA30F2}" srcOrd="1" destOrd="0" presId="urn:microsoft.com/office/officeart/2005/8/layout/chevron2"/>
    <dgm:cxn modelId="{12B53499-B20F-43FC-BF15-ABD45218BB06}" type="presParOf" srcId="{F29662BE-1FEF-4D21-9681-786583A8D44A}" destId="{CC6F72CA-9D92-432B-A3E3-C9378E683B9B}" srcOrd="1" destOrd="0" presId="urn:microsoft.com/office/officeart/2005/8/layout/chevron2"/>
    <dgm:cxn modelId="{C8B44279-5BEC-430F-880C-7BAD2E4D89D8}" type="presParOf" srcId="{F29662BE-1FEF-4D21-9681-786583A8D44A}" destId="{A79C6256-7505-40EA-95CD-070B6BA8ED19}" srcOrd="2" destOrd="0" presId="urn:microsoft.com/office/officeart/2005/8/layout/chevron2"/>
    <dgm:cxn modelId="{AB18E020-062A-4F1E-8E16-E10BEEE9BC12}" type="presParOf" srcId="{A79C6256-7505-40EA-95CD-070B6BA8ED19}" destId="{B7EF5952-E397-42CB-98BD-CE8CB3BB972D}" srcOrd="0" destOrd="0" presId="urn:microsoft.com/office/officeart/2005/8/layout/chevron2"/>
    <dgm:cxn modelId="{75C1C7C5-E42B-4D4E-8968-F06986DC7C1E}" type="presParOf" srcId="{A79C6256-7505-40EA-95CD-070B6BA8ED19}" destId="{73A123CF-8715-4260-9FC4-5A8BA84251E9}" srcOrd="1" destOrd="0" presId="urn:microsoft.com/office/officeart/2005/8/layout/chevron2"/>
    <dgm:cxn modelId="{8179D553-6EB6-4F19-95F9-FCA97746BEAC}" type="presParOf" srcId="{F29662BE-1FEF-4D21-9681-786583A8D44A}" destId="{CB877742-BCFF-4A2E-BF19-D41A8CF8D721}" srcOrd="3" destOrd="0" presId="urn:microsoft.com/office/officeart/2005/8/layout/chevron2"/>
    <dgm:cxn modelId="{A5500396-554A-4D57-A1A1-7C5BBD25C50C}" type="presParOf" srcId="{F29662BE-1FEF-4D21-9681-786583A8D44A}" destId="{1496AEE7-B24E-4C09-B5C9-8106529E6875}" srcOrd="4" destOrd="0" presId="urn:microsoft.com/office/officeart/2005/8/layout/chevron2"/>
    <dgm:cxn modelId="{AEA74C54-8883-4337-9B14-CAE5DA698216}" type="presParOf" srcId="{1496AEE7-B24E-4C09-B5C9-8106529E6875}" destId="{63AE0DEC-7FE8-40CB-AA22-723889718A29}" srcOrd="0" destOrd="0" presId="urn:microsoft.com/office/officeart/2005/8/layout/chevron2"/>
    <dgm:cxn modelId="{531BAA21-DDA6-4F4F-94B3-EA41F50F48F8}" type="presParOf" srcId="{1496AEE7-B24E-4C09-B5C9-8106529E6875}" destId="{E6B8CBB5-E8EF-4409-9844-FD8B2A62B820}" srcOrd="1" destOrd="0" presId="urn:microsoft.com/office/officeart/2005/8/layout/chevron2"/>
    <dgm:cxn modelId="{ECCD371D-B854-4555-BB3A-0B683E1502EB}" type="presParOf" srcId="{F29662BE-1FEF-4D21-9681-786583A8D44A}" destId="{F505A2A8-0133-4516-848C-551D15CD6049}" srcOrd="5" destOrd="0" presId="urn:microsoft.com/office/officeart/2005/8/layout/chevron2"/>
    <dgm:cxn modelId="{26FD4CE1-DFA0-47F8-801D-422B5CD458F9}" type="presParOf" srcId="{F29662BE-1FEF-4D21-9681-786583A8D44A}" destId="{A47B3987-E8FA-49F0-9234-DF2A78B565B2}" srcOrd="6" destOrd="0" presId="urn:microsoft.com/office/officeart/2005/8/layout/chevron2"/>
    <dgm:cxn modelId="{31ABC891-709E-4792-BB63-E39D00FB3D76}" type="presParOf" srcId="{A47B3987-E8FA-49F0-9234-DF2A78B565B2}" destId="{E4ADF41F-6B7A-4F16-AEC1-56FDCDEEE58E}" srcOrd="0" destOrd="0" presId="urn:microsoft.com/office/officeart/2005/8/layout/chevron2"/>
    <dgm:cxn modelId="{31BDD3D0-75B2-4614-9E8F-F3585AA44933}" type="presParOf" srcId="{A47B3987-E8FA-49F0-9234-DF2A78B565B2}" destId="{048C1D6F-D780-4335-8DE8-048738D373D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BF46CDD-45BC-415A-95EE-C1F871A074AF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67E4EB5-1E4B-4F51-80D3-4573F9CDA3C2}">
      <dgm:prSet phldrT="[Testo]" custT="1"/>
      <dgm:spPr/>
      <dgm:t>
        <a:bodyPr/>
        <a:lstStyle/>
        <a:p>
          <a:r>
            <a:rPr lang="it-IT" sz="2400" b="1" dirty="0" smtClean="0">
              <a:solidFill>
                <a:schemeClr val="tx1"/>
              </a:solidFill>
            </a:rPr>
            <a:t>Location</a:t>
          </a:r>
          <a:endParaRPr lang="en-GB" sz="2400" b="1" dirty="0">
            <a:solidFill>
              <a:schemeClr val="tx1"/>
            </a:solidFill>
          </a:endParaRPr>
        </a:p>
      </dgm:t>
    </dgm:pt>
    <dgm:pt modelId="{D1D63F05-4608-45C6-ABBF-0A647AB8DD02}" type="parTrans" cxnId="{78B61067-31A0-4B16-BAAD-8AD4FF37E0A1}">
      <dgm:prSet/>
      <dgm:spPr/>
      <dgm:t>
        <a:bodyPr/>
        <a:lstStyle/>
        <a:p>
          <a:endParaRPr lang="en-GB"/>
        </a:p>
      </dgm:t>
    </dgm:pt>
    <dgm:pt modelId="{204487B6-09D2-4109-8E99-B3523B29B6F2}" type="sibTrans" cxnId="{78B61067-31A0-4B16-BAAD-8AD4FF37E0A1}">
      <dgm:prSet/>
      <dgm:spPr/>
      <dgm:t>
        <a:bodyPr/>
        <a:lstStyle/>
        <a:p>
          <a:endParaRPr lang="en-GB"/>
        </a:p>
      </dgm:t>
    </dgm:pt>
    <dgm:pt modelId="{29899AA7-7F53-4862-96FF-C0A8B0682915}">
      <dgm:prSet phldrT="[Testo]" custT="1"/>
      <dgm:spPr>
        <a:blipFill rotWithShape="0">
          <a:blip xmlns:r="http://schemas.openxmlformats.org/officeDocument/2006/relationships" r:embed="rId1"/>
          <a:stretch>
            <a:fillRect b="-2632"/>
          </a:stretch>
        </a:blipFill>
      </dgm:spPr>
      <dgm:t>
        <a:bodyPr/>
        <a:lstStyle/>
        <a:p>
          <a:r>
            <a:rPr lang="en-GB">
              <a:noFill/>
            </a:rPr>
            <a:t> </a:t>
          </a:r>
        </a:p>
      </dgm:t>
    </dgm:pt>
    <dgm:pt modelId="{1C89597D-5A01-4EC5-8A55-40354DAB26D5}" type="parTrans" cxnId="{B49640EE-AEF0-458F-89EA-BE8F4C79A98B}">
      <dgm:prSet/>
      <dgm:spPr/>
      <dgm:t>
        <a:bodyPr/>
        <a:lstStyle/>
        <a:p>
          <a:endParaRPr lang="en-GB"/>
        </a:p>
      </dgm:t>
    </dgm:pt>
    <dgm:pt modelId="{6E659AD7-0C15-43C4-9A37-4C726452A07B}" type="sibTrans" cxnId="{B49640EE-AEF0-458F-89EA-BE8F4C79A98B}">
      <dgm:prSet/>
      <dgm:spPr/>
      <dgm:t>
        <a:bodyPr/>
        <a:lstStyle/>
        <a:p>
          <a:endParaRPr lang="en-GB"/>
        </a:p>
      </dgm:t>
    </dgm:pt>
    <dgm:pt modelId="{5C6DDB42-46A5-447F-A8C8-A50AC28CBC2C}">
      <dgm:prSet phldrT="[Testo]" custT="1"/>
      <dgm:spPr/>
      <dgm:t>
        <a:bodyPr/>
        <a:lstStyle/>
        <a:p>
          <a:r>
            <a:rPr lang="it-IT" sz="2400" b="1" dirty="0" err="1" smtClean="0">
              <a:solidFill>
                <a:schemeClr val="tx1"/>
              </a:solidFill>
            </a:rPr>
            <a:t>Size</a:t>
          </a:r>
          <a:endParaRPr lang="en-GB" sz="2400" b="1" dirty="0">
            <a:solidFill>
              <a:schemeClr val="tx1"/>
            </a:solidFill>
          </a:endParaRPr>
        </a:p>
      </dgm:t>
    </dgm:pt>
    <dgm:pt modelId="{F043C987-BE6E-4F5F-BB45-D413B2DC9559}" type="parTrans" cxnId="{B059D992-7BCC-4A51-92C2-0B8BFF450E3F}">
      <dgm:prSet/>
      <dgm:spPr/>
      <dgm:t>
        <a:bodyPr/>
        <a:lstStyle/>
        <a:p>
          <a:endParaRPr lang="en-GB"/>
        </a:p>
      </dgm:t>
    </dgm:pt>
    <dgm:pt modelId="{FE516138-331B-4CFE-932A-348FA1B8A98E}" type="sibTrans" cxnId="{B059D992-7BCC-4A51-92C2-0B8BFF450E3F}">
      <dgm:prSet/>
      <dgm:spPr/>
      <dgm:t>
        <a:bodyPr/>
        <a:lstStyle/>
        <a:p>
          <a:endParaRPr lang="en-GB"/>
        </a:p>
      </dgm:t>
    </dgm:pt>
    <dgm:pt modelId="{A606C1E8-3CB8-49E3-BA80-2054844737D4}">
      <dgm:prSet phldrT="[Testo]" custT="1"/>
      <dgm:spPr/>
      <dgm:t>
        <a:bodyPr/>
        <a:lstStyle/>
        <a:p>
          <a:r>
            <a:rPr lang="it-IT" sz="2400" b="1" dirty="0" smtClean="0">
              <a:solidFill>
                <a:schemeClr val="tx1"/>
              </a:solidFill>
            </a:rPr>
            <a:t>Time</a:t>
          </a:r>
          <a:endParaRPr lang="en-GB" sz="2400" b="1" dirty="0">
            <a:solidFill>
              <a:schemeClr val="tx1"/>
            </a:solidFill>
          </a:endParaRPr>
        </a:p>
      </dgm:t>
    </dgm:pt>
    <dgm:pt modelId="{C366DA51-56A3-4EF1-80CF-B57472719B6F}" type="parTrans" cxnId="{0AAA4806-AEE1-4DD6-9641-1AA5E817FEBB}">
      <dgm:prSet/>
      <dgm:spPr/>
      <dgm:t>
        <a:bodyPr/>
        <a:lstStyle/>
        <a:p>
          <a:endParaRPr lang="en-GB"/>
        </a:p>
      </dgm:t>
    </dgm:pt>
    <dgm:pt modelId="{78B6F8A6-9B9C-40A7-9CE6-E658C88F1C04}" type="sibTrans" cxnId="{0AAA4806-AEE1-4DD6-9641-1AA5E817FEBB}">
      <dgm:prSet/>
      <dgm:spPr/>
      <dgm:t>
        <a:bodyPr/>
        <a:lstStyle/>
        <a:p>
          <a:endParaRPr lang="en-GB"/>
        </a:p>
      </dgm:t>
    </dgm:pt>
    <dgm:pt modelId="{4505BC89-2B6A-45C2-8819-3BC11EAED6E9}">
      <dgm:prSet phldrT="[Testo]" custT="1"/>
      <dgm:spPr>
        <a:blipFill rotWithShape="0">
          <a:blip xmlns:r="http://schemas.openxmlformats.org/officeDocument/2006/relationships" r:embed="rId2"/>
          <a:stretch>
            <a:fillRect l="-100" b="-870"/>
          </a:stretch>
        </a:blipFill>
      </dgm:spPr>
      <dgm:t>
        <a:bodyPr/>
        <a:lstStyle/>
        <a:p>
          <a:r>
            <a:rPr lang="en-GB">
              <a:noFill/>
            </a:rPr>
            <a:t> </a:t>
          </a:r>
        </a:p>
      </dgm:t>
    </dgm:pt>
    <dgm:pt modelId="{4B970AF8-0B2E-4ECF-AEB1-99A4EF5CB070}" type="parTrans" cxnId="{B238743B-62A4-482F-963C-5CD8CF34237F}">
      <dgm:prSet/>
      <dgm:spPr/>
      <dgm:t>
        <a:bodyPr/>
        <a:lstStyle/>
        <a:p>
          <a:endParaRPr lang="en-GB"/>
        </a:p>
      </dgm:t>
    </dgm:pt>
    <dgm:pt modelId="{DE22F8AA-65A0-47AF-93B4-C6893A4D43A0}" type="sibTrans" cxnId="{B238743B-62A4-482F-963C-5CD8CF34237F}">
      <dgm:prSet/>
      <dgm:spPr/>
      <dgm:t>
        <a:bodyPr/>
        <a:lstStyle/>
        <a:p>
          <a:endParaRPr lang="en-GB"/>
        </a:p>
      </dgm:t>
    </dgm:pt>
    <dgm:pt modelId="{F8D4F1AD-AE85-459C-BC41-3428535A68CF}">
      <dgm:prSet phldrT="[Testo]" custT="1"/>
      <dgm:spPr/>
      <dgm:t>
        <a:bodyPr/>
        <a:lstStyle/>
        <a:p>
          <a:r>
            <a:rPr lang="it-IT" sz="2400" b="1" dirty="0" smtClean="0">
              <a:solidFill>
                <a:schemeClr val="tx1"/>
              </a:solidFill>
            </a:rPr>
            <a:t>GMPE</a:t>
          </a:r>
          <a:endParaRPr lang="en-GB" sz="2400" b="1" dirty="0">
            <a:solidFill>
              <a:schemeClr val="tx1"/>
            </a:solidFill>
          </a:endParaRPr>
        </a:p>
      </dgm:t>
    </dgm:pt>
    <dgm:pt modelId="{3DFB7FB8-EB4A-4E8E-A4E4-2ACB4F046C75}" type="parTrans" cxnId="{EB6F3726-1283-48BB-9153-CE1D300B54E3}">
      <dgm:prSet/>
      <dgm:spPr/>
      <dgm:t>
        <a:bodyPr/>
        <a:lstStyle/>
        <a:p>
          <a:endParaRPr lang="en-GB"/>
        </a:p>
      </dgm:t>
    </dgm:pt>
    <dgm:pt modelId="{744B94E3-A6CC-4139-8B9E-46913F9918EA}" type="sibTrans" cxnId="{EB6F3726-1283-48BB-9153-CE1D300B54E3}">
      <dgm:prSet/>
      <dgm:spPr/>
      <dgm:t>
        <a:bodyPr/>
        <a:lstStyle/>
        <a:p>
          <a:endParaRPr lang="en-GB"/>
        </a:p>
      </dgm:t>
    </dgm:pt>
    <dgm:pt modelId="{DA668F4A-DC38-4AE3-8790-A2E7C2DA9EAE}">
      <dgm:prSet phldrT="[Testo]" custT="1"/>
      <dgm:spPr>
        <a:blipFill rotWithShape="0">
          <a:blip xmlns:r="http://schemas.openxmlformats.org/officeDocument/2006/relationships" r:embed="rId3"/>
          <a:stretch>
            <a:fillRect l="-99" b="-877"/>
          </a:stretch>
        </a:blipFill>
      </dgm:spPr>
      <dgm:t>
        <a:bodyPr/>
        <a:lstStyle/>
        <a:p>
          <a:r>
            <a:rPr lang="en-GB">
              <a:noFill/>
            </a:rPr>
            <a:t> </a:t>
          </a:r>
        </a:p>
      </dgm:t>
    </dgm:pt>
    <dgm:pt modelId="{25E1C724-8EB6-4C24-B91F-8F8BAA015685}" type="parTrans" cxnId="{70052B96-3721-4509-AD1E-1469687F28F0}">
      <dgm:prSet/>
      <dgm:spPr/>
      <dgm:t>
        <a:bodyPr/>
        <a:lstStyle/>
        <a:p>
          <a:endParaRPr lang="en-GB"/>
        </a:p>
      </dgm:t>
    </dgm:pt>
    <dgm:pt modelId="{CFA2DE33-3380-4CC0-96D6-FF0138F62F19}" type="sibTrans" cxnId="{70052B96-3721-4509-AD1E-1469687F28F0}">
      <dgm:prSet/>
      <dgm:spPr/>
      <dgm:t>
        <a:bodyPr/>
        <a:lstStyle/>
        <a:p>
          <a:endParaRPr lang="en-GB"/>
        </a:p>
      </dgm:t>
    </dgm:pt>
    <dgm:pt modelId="{70A00B08-3B45-4F2A-B423-4EF447A213D8}">
      <dgm:prSet phldrT="[Testo]" custT="1"/>
      <dgm:spPr>
        <a:blipFill rotWithShape="0">
          <a:blip xmlns:r="http://schemas.openxmlformats.org/officeDocument/2006/relationships" r:embed="rId4"/>
          <a:stretch>
            <a:fillRect l="-96"/>
          </a:stretch>
        </a:blipFill>
      </dgm:spPr>
      <dgm:t>
        <a:bodyPr/>
        <a:lstStyle/>
        <a:p>
          <a:r>
            <a:rPr lang="en-GB">
              <a:noFill/>
            </a:rPr>
            <a:t> </a:t>
          </a:r>
        </a:p>
      </dgm:t>
    </dgm:pt>
    <dgm:pt modelId="{F65011A2-0D5F-41D6-B3C4-E5CBB477090E}" type="parTrans" cxnId="{6BD9532C-C46B-4925-A2AB-E166EB409F3E}">
      <dgm:prSet/>
      <dgm:spPr/>
      <dgm:t>
        <a:bodyPr/>
        <a:lstStyle/>
        <a:p>
          <a:endParaRPr lang="en-GB"/>
        </a:p>
      </dgm:t>
    </dgm:pt>
    <dgm:pt modelId="{37788B18-F9C8-4298-BE9F-54669553BC8A}" type="sibTrans" cxnId="{6BD9532C-C46B-4925-A2AB-E166EB409F3E}">
      <dgm:prSet/>
      <dgm:spPr/>
      <dgm:t>
        <a:bodyPr/>
        <a:lstStyle/>
        <a:p>
          <a:endParaRPr lang="en-GB"/>
        </a:p>
      </dgm:t>
    </dgm:pt>
    <dgm:pt modelId="{F29662BE-1FEF-4D21-9681-786583A8D44A}" type="pres">
      <dgm:prSet presAssocID="{CBF46CDD-45BC-415A-95EE-C1F871A074AF}" presName="linearFlow" presStyleCnt="0">
        <dgm:presLayoutVars>
          <dgm:dir/>
          <dgm:animLvl val="lvl"/>
          <dgm:resizeHandles val="exact"/>
        </dgm:presLayoutVars>
      </dgm:prSet>
      <dgm:spPr/>
    </dgm:pt>
    <dgm:pt modelId="{082009EE-5B18-47A0-837F-DFC3801E2E28}" type="pres">
      <dgm:prSet presAssocID="{C67E4EB5-1E4B-4F51-80D3-4573F9CDA3C2}" presName="composite" presStyleCnt="0"/>
      <dgm:spPr/>
    </dgm:pt>
    <dgm:pt modelId="{D0D625EF-F9A4-4055-A004-44B7043CB6F6}" type="pres">
      <dgm:prSet presAssocID="{C67E4EB5-1E4B-4F51-80D3-4573F9CDA3C2}" presName="parentText" presStyleLbl="alignNode1" presStyleIdx="0" presStyleCnt="4" custScaleX="161172">
        <dgm:presLayoutVars>
          <dgm:chMax val="1"/>
          <dgm:bulletEnabled val="1"/>
        </dgm:presLayoutVars>
      </dgm:prSet>
      <dgm:spPr/>
    </dgm:pt>
    <dgm:pt modelId="{44983B7D-7C25-4719-8B0D-44A03CFA30F2}" type="pres">
      <dgm:prSet presAssocID="{C67E4EB5-1E4B-4F51-80D3-4573F9CDA3C2}" presName="descendantText" presStyleLbl="alignAcc1" presStyleIdx="0" presStyleCnt="4" custScaleX="77993" custLinFactNeighborX="426" custLinFactNeighborY="10871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C6F72CA-9D92-432B-A3E3-C9378E683B9B}" type="pres">
      <dgm:prSet presAssocID="{204487B6-09D2-4109-8E99-B3523B29B6F2}" presName="sp" presStyleCnt="0"/>
      <dgm:spPr/>
    </dgm:pt>
    <dgm:pt modelId="{A79C6256-7505-40EA-95CD-070B6BA8ED19}" type="pres">
      <dgm:prSet presAssocID="{5C6DDB42-46A5-447F-A8C8-A50AC28CBC2C}" presName="composite" presStyleCnt="0"/>
      <dgm:spPr/>
    </dgm:pt>
    <dgm:pt modelId="{B7EF5952-E397-42CB-98BD-CE8CB3BB972D}" type="pres">
      <dgm:prSet presAssocID="{5C6DDB42-46A5-447F-A8C8-A50AC28CBC2C}" presName="parentText" presStyleLbl="alignNode1" presStyleIdx="1" presStyleCnt="4" custScaleX="172596">
        <dgm:presLayoutVars>
          <dgm:chMax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3A123CF-8715-4260-9FC4-5A8BA84251E9}" type="pres">
      <dgm:prSet presAssocID="{5C6DDB42-46A5-447F-A8C8-A50AC28CBC2C}" presName="descendantText" presStyleLbl="alignAcc1" presStyleIdx="1" presStyleCnt="4" custScaleX="78339" custLinFactNeighborX="-84" custLinFactNeighborY="-2613">
        <dgm:presLayoutVars>
          <dgm:bulletEnabled val="1"/>
        </dgm:presLayoutVars>
      </dgm:prSet>
      <dgm:spPr/>
    </dgm:pt>
    <dgm:pt modelId="{CB877742-BCFF-4A2E-BF19-D41A8CF8D721}" type="pres">
      <dgm:prSet presAssocID="{FE516138-331B-4CFE-932A-348FA1B8A98E}" presName="sp" presStyleCnt="0"/>
      <dgm:spPr/>
    </dgm:pt>
    <dgm:pt modelId="{1496AEE7-B24E-4C09-B5C9-8106529E6875}" type="pres">
      <dgm:prSet presAssocID="{F8D4F1AD-AE85-459C-BC41-3428535A68CF}" presName="composite" presStyleCnt="0"/>
      <dgm:spPr/>
    </dgm:pt>
    <dgm:pt modelId="{63AE0DEC-7FE8-40CB-AA22-723889718A29}" type="pres">
      <dgm:prSet presAssocID="{F8D4F1AD-AE85-459C-BC41-3428535A68CF}" presName="parentText" presStyleLbl="alignNode1" presStyleIdx="2" presStyleCnt="4" custScaleX="172596">
        <dgm:presLayoutVars>
          <dgm:chMax val="1"/>
          <dgm:bulletEnabled val="1"/>
        </dgm:presLayoutVars>
      </dgm:prSet>
      <dgm:spPr/>
    </dgm:pt>
    <dgm:pt modelId="{E6B8CBB5-E8EF-4409-9844-FD8B2A62B820}" type="pres">
      <dgm:prSet presAssocID="{F8D4F1AD-AE85-459C-BC41-3428535A68CF}" presName="descendantText" presStyleLbl="alignAcc1" presStyleIdx="2" presStyleCnt="4" custAng="0" custScaleX="79435" custScaleY="140615" custLinFactNeighborX="14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505A2A8-0133-4516-848C-551D15CD6049}" type="pres">
      <dgm:prSet presAssocID="{744B94E3-A6CC-4139-8B9E-46913F9918EA}" presName="sp" presStyleCnt="0"/>
      <dgm:spPr/>
    </dgm:pt>
    <dgm:pt modelId="{A47B3987-E8FA-49F0-9234-DF2A78B565B2}" type="pres">
      <dgm:prSet presAssocID="{A606C1E8-3CB8-49E3-BA80-2054844737D4}" presName="composite" presStyleCnt="0"/>
      <dgm:spPr/>
    </dgm:pt>
    <dgm:pt modelId="{E4ADF41F-6B7A-4F16-AEC1-56FDCDEEE58E}" type="pres">
      <dgm:prSet presAssocID="{A606C1E8-3CB8-49E3-BA80-2054844737D4}" presName="parentText" presStyleLbl="alignNode1" presStyleIdx="3" presStyleCnt="4" custScaleX="172596">
        <dgm:presLayoutVars>
          <dgm:chMax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48C1D6F-D780-4335-8DE8-048738D373DD}" type="pres">
      <dgm:prSet presAssocID="{A606C1E8-3CB8-49E3-BA80-2054844737D4}" presName="descendantText" presStyleLbl="alignAcc1" presStyleIdx="3" presStyleCnt="4" custScaleX="79178" custLinFactNeighborX="288">
        <dgm:presLayoutVars>
          <dgm:bulletEnabled val="1"/>
        </dgm:presLayoutVars>
      </dgm:prSet>
      <dgm:spPr/>
    </dgm:pt>
  </dgm:ptLst>
  <dgm:cxnLst>
    <dgm:cxn modelId="{70052B96-3721-4509-AD1E-1469687F28F0}" srcId="{5C6DDB42-46A5-447F-A8C8-A50AC28CBC2C}" destId="{DA668F4A-DC38-4AE3-8790-A2E7C2DA9EAE}" srcOrd="0" destOrd="0" parTransId="{25E1C724-8EB6-4C24-B91F-8F8BAA015685}" sibTransId="{CFA2DE33-3380-4CC0-96D6-FF0138F62F19}"/>
    <dgm:cxn modelId="{EB6F3726-1283-48BB-9153-CE1D300B54E3}" srcId="{CBF46CDD-45BC-415A-95EE-C1F871A074AF}" destId="{F8D4F1AD-AE85-459C-BC41-3428535A68CF}" srcOrd="2" destOrd="0" parTransId="{3DFB7FB8-EB4A-4E8E-A4E4-2ACB4F046C75}" sibTransId="{744B94E3-A6CC-4139-8B9E-46913F9918EA}"/>
    <dgm:cxn modelId="{6BD9532C-C46B-4925-A2AB-E166EB409F3E}" srcId="{F8D4F1AD-AE85-459C-BC41-3428535A68CF}" destId="{70A00B08-3B45-4F2A-B423-4EF447A213D8}" srcOrd="0" destOrd="0" parTransId="{F65011A2-0D5F-41D6-B3C4-E5CBB477090E}" sibTransId="{37788B18-F9C8-4298-BE9F-54669553BC8A}"/>
    <dgm:cxn modelId="{C91EF612-42F4-4690-902B-AF693327CDC6}" type="presOf" srcId="{DA668F4A-DC38-4AE3-8790-A2E7C2DA9EAE}" destId="{73A123CF-8715-4260-9FC4-5A8BA84251E9}" srcOrd="0" destOrd="0" presId="urn:microsoft.com/office/officeart/2005/8/layout/chevron2"/>
    <dgm:cxn modelId="{78B61067-31A0-4B16-BAAD-8AD4FF37E0A1}" srcId="{CBF46CDD-45BC-415A-95EE-C1F871A074AF}" destId="{C67E4EB5-1E4B-4F51-80D3-4573F9CDA3C2}" srcOrd="0" destOrd="0" parTransId="{D1D63F05-4608-45C6-ABBF-0A647AB8DD02}" sibTransId="{204487B6-09D2-4109-8E99-B3523B29B6F2}"/>
    <dgm:cxn modelId="{96831C97-A48E-43AA-A403-1393977DF332}" type="presOf" srcId="{C67E4EB5-1E4B-4F51-80D3-4573F9CDA3C2}" destId="{D0D625EF-F9A4-4055-A004-44B7043CB6F6}" srcOrd="0" destOrd="0" presId="urn:microsoft.com/office/officeart/2005/8/layout/chevron2"/>
    <dgm:cxn modelId="{5FF66570-0D49-4398-AD5A-244C6A150285}" type="presOf" srcId="{4505BC89-2B6A-45C2-8819-3BC11EAED6E9}" destId="{44983B7D-7C25-4719-8B0D-44A03CFA30F2}" srcOrd="0" destOrd="0" presId="urn:microsoft.com/office/officeart/2005/8/layout/chevron2"/>
    <dgm:cxn modelId="{9FD09F3F-C102-4D86-B351-DAE78C645030}" type="presOf" srcId="{A606C1E8-3CB8-49E3-BA80-2054844737D4}" destId="{E4ADF41F-6B7A-4F16-AEC1-56FDCDEEE58E}" srcOrd="0" destOrd="0" presId="urn:microsoft.com/office/officeart/2005/8/layout/chevron2"/>
    <dgm:cxn modelId="{B49640EE-AEF0-458F-89EA-BE8F4C79A98B}" srcId="{A606C1E8-3CB8-49E3-BA80-2054844737D4}" destId="{29899AA7-7F53-4862-96FF-C0A8B0682915}" srcOrd="0" destOrd="0" parTransId="{1C89597D-5A01-4EC5-8A55-40354DAB26D5}" sibTransId="{6E659AD7-0C15-43C4-9A37-4C726452A07B}"/>
    <dgm:cxn modelId="{0AAA4806-AEE1-4DD6-9641-1AA5E817FEBB}" srcId="{CBF46CDD-45BC-415A-95EE-C1F871A074AF}" destId="{A606C1E8-3CB8-49E3-BA80-2054844737D4}" srcOrd="3" destOrd="0" parTransId="{C366DA51-56A3-4EF1-80CF-B57472719B6F}" sibTransId="{78B6F8A6-9B9C-40A7-9CE6-E658C88F1C04}"/>
    <dgm:cxn modelId="{3E8F05EC-EDF5-4ECF-986E-D51167DC5F42}" type="presOf" srcId="{F8D4F1AD-AE85-459C-BC41-3428535A68CF}" destId="{63AE0DEC-7FE8-40CB-AA22-723889718A29}" srcOrd="0" destOrd="0" presId="urn:microsoft.com/office/officeart/2005/8/layout/chevron2"/>
    <dgm:cxn modelId="{4D5B57AC-2202-4386-A675-F9B8CDC089BF}" type="presOf" srcId="{5C6DDB42-46A5-447F-A8C8-A50AC28CBC2C}" destId="{B7EF5952-E397-42CB-98BD-CE8CB3BB972D}" srcOrd="0" destOrd="0" presId="urn:microsoft.com/office/officeart/2005/8/layout/chevron2"/>
    <dgm:cxn modelId="{B059D992-7BCC-4A51-92C2-0B8BFF450E3F}" srcId="{CBF46CDD-45BC-415A-95EE-C1F871A074AF}" destId="{5C6DDB42-46A5-447F-A8C8-A50AC28CBC2C}" srcOrd="1" destOrd="0" parTransId="{F043C987-BE6E-4F5F-BB45-D413B2DC9559}" sibTransId="{FE516138-331B-4CFE-932A-348FA1B8A98E}"/>
    <dgm:cxn modelId="{8209CEDE-EDFD-4F07-A475-134F65800214}" type="presOf" srcId="{70A00B08-3B45-4F2A-B423-4EF447A213D8}" destId="{E6B8CBB5-E8EF-4409-9844-FD8B2A62B820}" srcOrd="0" destOrd="0" presId="urn:microsoft.com/office/officeart/2005/8/layout/chevron2"/>
    <dgm:cxn modelId="{97A64067-A790-4EEE-B538-858C8276A640}" type="presOf" srcId="{29899AA7-7F53-4862-96FF-C0A8B0682915}" destId="{048C1D6F-D780-4335-8DE8-048738D373DD}" srcOrd="0" destOrd="0" presId="urn:microsoft.com/office/officeart/2005/8/layout/chevron2"/>
    <dgm:cxn modelId="{B238743B-62A4-482F-963C-5CD8CF34237F}" srcId="{C67E4EB5-1E4B-4F51-80D3-4573F9CDA3C2}" destId="{4505BC89-2B6A-45C2-8819-3BC11EAED6E9}" srcOrd="0" destOrd="0" parTransId="{4B970AF8-0B2E-4ECF-AEB1-99A4EF5CB070}" sibTransId="{DE22F8AA-65A0-47AF-93B4-C6893A4D43A0}"/>
    <dgm:cxn modelId="{651B6553-39C9-4B64-B821-BDC2F633B959}" type="presOf" srcId="{CBF46CDD-45BC-415A-95EE-C1F871A074AF}" destId="{F29662BE-1FEF-4D21-9681-786583A8D44A}" srcOrd="0" destOrd="0" presId="urn:microsoft.com/office/officeart/2005/8/layout/chevron2"/>
    <dgm:cxn modelId="{9B083932-BB39-447F-8BD1-A3539A93718F}" type="presParOf" srcId="{F29662BE-1FEF-4D21-9681-786583A8D44A}" destId="{082009EE-5B18-47A0-837F-DFC3801E2E28}" srcOrd="0" destOrd="0" presId="urn:microsoft.com/office/officeart/2005/8/layout/chevron2"/>
    <dgm:cxn modelId="{80256107-BDC0-4D77-BD0E-629577B49946}" type="presParOf" srcId="{082009EE-5B18-47A0-837F-DFC3801E2E28}" destId="{D0D625EF-F9A4-4055-A004-44B7043CB6F6}" srcOrd="0" destOrd="0" presId="urn:microsoft.com/office/officeart/2005/8/layout/chevron2"/>
    <dgm:cxn modelId="{4AF0E518-2ECB-409D-ABA6-32F4C1BA3DB7}" type="presParOf" srcId="{082009EE-5B18-47A0-837F-DFC3801E2E28}" destId="{44983B7D-7C25-4719-8B0D-44A03CFA30F2}" srcOrd="1" destOrd="0" presId="urn:microsoft.com/office/officeart/2005/8/layout/chevron2"/>
    <dgm:cxn modelId="{12B53499-B20F-43FC-BF15-ABD45218BB06}" type="presParOf" srcId="{F29662BE-1FEF-4D21-9681-786583A8D44A}" destId="{CC6F72CA-9D92-432B-A3E3-C9378E683B9B}" srcOrd="1" destOrd="0" presId="urn:microsoft.com/office/officeart/2005/8/layout/chevron2"/>
    <dgm:cxn modelId="{C8B44279-5BEC-430F-880C-7BAD2E4D89D8}" type="presParOf" srcId="{F29662BE-1FEF-4D21-9681-786583A8D44A}" destId="{A79C6256-7505-40EA-95CD-070B6BA8ED19}" srcOrd="2" destOrd="0" presId="urn:microsoft.com/office/officeart/2005/8/layout/chevron2"/>
    <dgm:cxn modelId="{AB18E020-062A-4F1E-8E16-E10BEEE9BC12}" type="presParOf" srcId="{A79C6256-7505-40EA-95CD-070B6BA8ED19}" destId="{B7EF5952-E397-42CB-98BD-CE8CB3BB972D}" srcOrd="0" destOrd="0" presId="urn:microsoft.com/office/officeart/2005/8/layout/chevron2"/>
    <dgm:cxn modelId="{75C1C7C5-E42B-4D4E-8968-F06986DC7C1E}" type="presParOf" srcId="{A79C6256-7505-40EA-95CD-070B6BA8ED19}" destId="{73A123CF-8715-4260-9FC4-5A8BA84251E9}" srcOrd="1" destOrd="0" presId="urn:microsoft.com/office/officeart/2005/8/layout/chevron2"/>
    <dgm:cxn modelId="{8179D553-6EB6-4F19-95F9-FCA97746BEAC}" type="presParOf" srcId="{F29662BE-1FEF-4D21-9681-786583A8D44A}" destId="{CB877742-BCFF-4A2E-BF19-D41A8CF8D721}" srcOrd="3" destOrd="0" presId="urn:microsoft.com/office/officeart/2005/8/layout/chevron2"/>
    <dgm:cxn modelId="{A5500396-554A-4D57-A1A1-7C5BBD25C50C}" type="presParOf" srcId="{F29662BE-1FEF-4D21-9681-786583A8D44A}" destId="{1496AEE7-B24E-4C09-B5C9-8106529E6875}" srcOrd="4" destOrd="0" presId="urn:microsoft.com/office/officeart/2005/8/layout/chevron2"/>
    <dgm:cxn modelId="{AEA74C54-8883-4337-9B14-CAE5DA698216}" type="presParOf" srcId="{1496AEE7-B24E-4C09-B5C9-8106529E6875}" destId="{63AE0DEC-7FE8-40CB-AA22-723889718A29}" srcOrd="0" destOrd="0" presId="urn:microsoft.com/office/officeart/2005/8/layout/chevron2"/>
    <dgm:cxn modelId="{531BAA21-DDA6-4F4F-94B3-EA41F50F48F8}" type="presParOf" srcId="{1496AEE7-B24E-4C09-B5C9-8106529E6875}" destId="{E6B8CBB5-E8EF-4409-9844-FD8B2A62B820}" srcOrd="1" destOrd="0" presId="urn:microsoft.com/office/officeart/2005/8/layout/chevron2"/>
    <dgm:cxn modelId="{ECCD371D-B854-4555-BB3A-0B683E1502EB}" type="presParOf" srcId="{F29662BE-1FEF-4D21-9681-786583A8D44A}" destId="{F505A2A8-0133-4516-848C-551D15CD6049}" srcOrd="5" destOrd="0" presId="urn:microsoft.com/office/officeart/2005/8/layout/chevron2"/>
    <dgm:cxn modelId="{26FD4CE1-DFA0-47F8-801D-422B5CD458F9}" type="presParOf" srcId="{F29662BE-1FEF-4D21-9681-786583A8D44A}" destId="{A47B3987-E8FA-49F0-9234-DF2A78B565B2}" srcOrd="6" destOrd="0" presId="urn:microsoft.com/office/officeart/2005/8/layout/chevron2"/>
    <dgm:cxn modelId="{31ABC891-709E-4792-BB63-E39D00FB3D76}" type="presParOf" srcId="{A47B3987-E8FA-49F0-9234-DF2A78B565B2}" destId="{E4ADF41F-6B7A-4F16-AEC1-56FDCDEEE58E}" srcOrd="0" destOrd="0" presId="urn:microsoft.com/office/officeart/2005/8/layout/chevron2"/>
    <dgm:cxn modelId="{31BDD3D0-75B2-4614-9E8F-F3585AA44933}" type="presParOf" srcId="{A47B3987-E8FA-49F0-9234-DF2A78B565B2}" destId="{048C1D6F-D780-4335-8DE8-048738D373D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2CCDC-15FE-4F87-9AD7-A364C99E0710}">
      <dsp:nvSpPr>
        <dsp:cNvPr id="0" name=""/>
        <dsp:cNvSpPr/>
      </dsp:nvSpPr>
      <dsp:spPr>
        <a:xfrm>
          <a:off x="2053" y="752248"/>
          <a:ext cx="1626710" cy="1952052"/>
        </a:xfrm>
        <a:prstGeom prst="roundRect">
          <a:avLst>
            <a:gd name="adj" fmla="val 5000"/>
          </a:avLst>
        </a:prstGeom>
        <a:gradFill flip="none" rotWithShape="0">
          <a:gsLst>
            <a:gs pos="0">
              <a:srgbClr val="A01625">
                <a:tint val="66000"/>
                <a:satMod val="160000"/>
              </a:srgbClr>
            </a:gs>
            <a:gs pos="50000">
              <a:srgbClr val="A01625">
                <a:tint val="44500"/>
                <a:satMod val="160000"/>
              </a:srgbClr>
            </a:gs>
            <a:gs pos="100000">
              <a:srgbClr val="A01625">
                <a:tint val="23500"/>
                <a:satMod val="160000"/>
              </a:srgbClr>
            </a:gs>
          </a:gsLst>
          <a:lin ang="18900000" scaled="1"/>
          <a:tileRect/>
        </a:gradFill>
        <a:ln w="38100" cap="flat" cmpd="sng" algn="ctr">
          <a:solidFill>
            <a:srgbClr val="A0162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1148" rIns="53340" bIns="0" numCol="1" spcCol="1270" anchor="t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>
              <a:latin typeface="+mj-lt"/>
            </a:rPr>
            <a:t>HAZARD</a:t>
          </a:r>
          <a:endParaRPr lang="en-GB" sz="1200" b="1" kern="1200" dirty="0">
            <a:latin typeface="+mj-lt"/>
          </a:endParaRPr>
        </a:p>
      </dsp:txBody>
      <dsp:txXfrm rot="16200000">
        <a:off x="-635616" y="1389919"/>
        <a:ext cx="1600682" cy="325342"/>
      </dsp:txXfrm>
    </dsp:sp>
    <dsp:sp modelId="{1624C416-ECD0-48BB-BE5D-DA61E1BC514F}">
      <dsp:nvSpPr>
        <dsp:cNvPr id="0" name=""/>
        <dsp:cNvSpPr/>
      </dsp:nvSpPr>
      <dsp:spPr>
        <a:xfrm>
          <a:off x="298066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Hazard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intensity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measure</a:t>
          </a:r>
          <a:endParaRPr lang="it-IT" sz="1500" i="1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 dirty="0">
            <a:latin typeface="+mj-lt"/>
          </a:endParaRPr>
        </a:p>
      </dsp:txBody>
      <dsp:txXfrm>
        <a:off x="298066" y="752248"/>
        <a:ext cx="1211899" cy="1952052"/>
      </dsp:txXfrm>
    </dsp:sp>
    <dsp:sp modelId="{E37B6B4E-6DA6-40B3-B14C-186A4FB77ACE}">
      <dsp:nvSpPr>
        <dsp:cNvPr id="0" name=""/>
        <dsp:cNvSpPr/>
      </dsp:nvSpPr>
      <dsp:spPr>
        <a:xfrm>
          <a:off x="1671539" y="752248"/>
          <a:ext cx="1626710" cy="1952052"/>
        </a:xfrm>
        <a:prstGeom prst="roundRect">
          <a:avLst>
            <a:gd name="adj" fmla="val 5000"/>
          </a:avLst>
        </a:prstGeom>
        <a:gradFill flip="none" rotWithShape="0">
          <a:gsLst>
            <a:gs pos="0">
              <a:srgbClr val="A01625">
                <a:tint val="44500"/>
                <a:satMod val="160000"/>
              </a:srgbClr>
            </a:gs>
            <a:gs pos="0">
              <a:srgbClr val="A01625">
                <a:tint val="23500"/>
                <a:satMod val="160000"/>
              </a:srgbClr>
            </a:gs>
          </a:gsLst>
          <a:lin ang="16200000" scaled="1"/>
          <a:tileRect/>
        </a:gradFill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+mj-lt"/>
            </a:rPr>
            <a:t>VULNERABILITY</a:t>
          </a:r>
          <a:endParaRPr lang="en-GB" sz="1400" b="1" kern="1200" dirty="0">
            <a:latin typeface="+mj-lt"/>
          </a:endParaRPr>
        </a:p>
      </dsp:txBody>
      <dsp:txXfrm rot="16200000">
        <a:off x="1033869" y="1389919"/>
        <a:ext cx="1600682" cy="325342"/>
      </dsp:txXfrm>
    </dsp:sp>
    <dsp:sp modelId="{24190709-F953-4D2A-92A0-390E4CCF5C34}">
      <dsp:nvSpPr>
        <dsp:cNvPr id="0" name=""/>
        <dsp:cNvSpPr/>
      </dsp:nvSpPr>
      <dsp:spPr>
        <a:xfrm rot="5400000">
          <a:off x="1569820" y="1918609"/>
          <a:ext cx="215661" cy="183325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4B15768-D213-4B5C-B457-320787035C7D}">
      <dsp:nvSpPr>
        <dsp:cNvPr id="0" name=""/>
        <dsp:cNvSpPr/>
      </dsp:nvSpPr>
      <dsp:spPr>
        <a:xfrm>
          <a:off x="1967552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Vulnerability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2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0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i="1" kern="1200" dirty="0" err="1">
              <a:latin typeface="+mj-lt"/>
            </a:rPr>
            <a:t>engineering</a:t>
          </a:r>
          <a:r>
            <a:rPr lang="it-IT" sz="1400" i="1" kern="1200" dirty="0">
              <a:latin typeface="+mj-lt"/>
            </a:rPr>
            <a:t> </a:t>
          </a:r>
          <a:r>
            <a:rPr lang="it-IT" sz="1400" i="1" kern="1200" dirty="0" err="1">
              <a:latin typeface="+mj-lt"/>
            </a:rPr>
            <a:t>demand</a:t>
          </a:r>
          <a:r>
            <a:rPr lang="it-IT" sz="1400" i="1" kern="1200" dirty="0">
              <a:latin typeface="+mj-lt"/>
            </a:rPr>
            <a:t> par.</a:t>
          </a:r>
          <a:endParaRPr lang="en-GB" sz="1400" i="1" kern="1200" dirty="0">
            <a:latin typeface="+mj-lt"/>
          </a:endParaRPr>
        </a:p>
      </dsp:txBody>
      <dsp:txXfrm>
        <a:off x="1967552" y="752248"/>
        <a:ext cx="1211899" cy="1952052"/>
      </dsp:txXfrm>
    </dsp:sp>
    <dsp:sp modelId="{3A5B50DF-58F3-4817-82D4-61210119F5C9}">
      <dsp:nvSpPr>
        <dsp:cNvPr id="0" name=""/>
        <dsp:cNvSpPr/>
      </dsp:nvSpPr>
      <dsp:spPr>
        <a:xfrm>
          <a:off x="3341025" y="752248"/>
          <a:ext cx="1626710" cy="1952052"/>
        </a:xfrm>
        <a:prstGeom prst="roundRect">
          <a:avLst>
            <a:gd name="adj" fmla="val 5000"/>
          </a:avLst>
        </a:prstGeom>
        <a:gradFill flip="none" rotWithShape="0">
          <a:gsLst>
            <a:gs pos="0">
              <a:srgbClr val="A01625">
                <a:tint val="66000"/>
                <a:satMod val="160000"/>
              </a:srgbClr>
            </a:gs>
            <a:gs pos="0">
              <a:srgbClr val="A01625">
                <a:tint val="23500"/>
                <a:satMod val="160000"/>
              </a:srgbClr>
            </a:gs>
          </a:gsLst>
          <a:lin ang="16200000" scaled="1"/>
          <a:tileRect/>
        </a:gradFill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+mj-lt"/>
            </a:rPr>
            <a:t>VULNERABILITY</a:t>
          </a:r>
          <a:endParaRPr lang="en-GB" sz="1400" b="1" kern="1200" dirty="0">
            <a:latin typeface="+mj-lt"/>
          </a:endParaRPr>
        </a:p>
      </dsp:txBody>
      <dsp:txXfrm rot="16200000">
        <a:off x="2703355" y="1389919"/>
        <a:ext cx="1600682" cy="325342"/>
      </dsp:txXfrm>
    </dsp:sp>
    <dsp:sp modelId="{D7F2BD0D-780A-4BA5-A735-5B7637A86217}">
      <dsp:nvSpPr>
        <dsp:cNvPr id="0" name=""/>
        <dsp:cNvSpPr/>
      </dsp:nvSpPr>
      <dsp:spPr>
        <a:xfrm rot="5400000">
          <a:off x="3239306" y="1918609"/>
          <a:ext cx="215661" cy="183325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98BF0E3-5DAC-4E93-9F1E-168733F5CAAF}">
      <dsp:nvSpPr>
        <dsp:cNvPr id="0" name=""/>
        <dsp:cNvSpPr/>
      </dsp:nvSpPr>
      <dsp:spPr>
        <a:xfrm>
          <a:off x="3637038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51435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>
              <a:latin typeface="+mj-lt"/>
            </a:rPr>
            <a:t>Damage</a:t>
          </a:r>
          <a:r>
            <a:rPr lang="it-IT" sz="15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300" kern="1200" dirty="0">
            <a:latin typeface="+mj-lt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damage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measure</a:t>
          </a:r>
          <a:endParaRPr lang="en-GB" sz="1500" i="1" kern="1200" dirty="0">
            <a:latin typeface="+mj-lt"/>
          </a:endParaRPr>
        </a:p>
      </dsp:txBody>
      <dsp:txXfrm>
        <a:off x="3637038" y="752248"/>
        <a:ext cx="1211899" cy="1952052"/>
      </dsp:txXfrm>
    </dsp:sp>
    <dsp:sp modelId="{009D73A3-6F85-4363-B247-3A37A50BAA69}">
      <dsp:nvSpPr>
        <dsp:cNvPr id="0" name=""/>
        <dsp:cNvSpPr/>
      </dsp:nvSpPr>
      <dsp:spPr>
        <a:xfrm>
          <a:off x="5010512" y="752248"/>
          <a:ext cx="1626710" cy="1952052"/>
        </a:xfrm>
        <a:prstGeom prst="roundRect">
          <a:avLst>
            <a:gd name="adj" fmla="val 5000"/>
          </a:avLst>
        </a:prstGeom>
        <a:gradFill flip="none" rotWithShape="0">
          <a:gsLst>
            <a:gs pos="0">
              <a:srgbClr val="A01625">
                <a:tint val="66000"/>
                <a:satMod val="160000"/>
              </a:srgbClr>
            </a:gs>
            <a:gs pos="0">
              <a:srgbClr val="A01625">
                <a:tint val="23500"/>
                <a:satMod val="160000"/>
              </a:srgbClr>
            </a:gs>
          </a:gsLst>
          <a:lin ang="16200000" scaled="1"/>
          <a:tileRect/>
        </a:gradFill>
        <a:ln w="635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41148" rIns="53340" bIns="0" numCol="1" spcCol="1270" anchor="t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kern="1200" dirty="0">
              <a:latin typeface="+mj-lt"/>
            </a:rPr>
            <a:t>DECISION MAKING</a:t>
          </a:r>
          <a:endParaRPr lang="en-GB" sz="1200" b="1" kern="1200" dirty="0">
            <a:latin typeface="+mj-lt"/>
          </a:endParaRPr>
        </a:p>
      </dsp:txBody>
      <dsp:txXfrm rot="16200000">
        <a:off x="4372841" y="1389919"/>
        <a:ext cx="1600682" cy="325342"/>
      </dsp:txXfrm>
    </dsp:sp>
    <dsp:sp modelId="{EB26B2FC-5AC8-484F-98FF-3EABD85B75F4}">
      <dsp:nvSpPr>
        <dsp:cNvPr id="0" name=""/>
        <dsp:cNvSpPr/>
      </dsp:nvSpPr>
      <dsp:spPr>
        <a:xfrm rot="5400000">
          <a:off x="4908792" y="1918609"/>
          <a:ext cx="215661" cy="183325"/>
        </a:xfrm>
        <a:prstGeom prst="flowChartExtra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2347665F-673A-4616-A2BA-6CF87D243D99}">
      <dsp:nvSpPr>
        <dsp:cNvPr id="0" name=""/>
        <dsp:cNvSpPr/>
      </dsp:nvSpPr>
      <dsp:spPr>
        <a:xfrm>
          <a:off x="5306525" y="752248"/>
          <a:ext cx="1211899" cy="1952052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48006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>
              <a:latin typeface="+mj-lt"/>
            </a:rPr>
            <a:t>Loss</a:t>
          </a:r>
          <a:r>
            <a:rPr lang="it-IT" sz="1400" kern="1200" dirty="0">
              <a:latin typeface="+mj-lt"/>
            </a:rPr>
            <a:t> </a:t>
          </a:r>
          <a:r>
            <a:rPr lang="it-IT" sz="1500" kern="1200" dirty="0" err="1">
              <a:latin typeface="+mj-lt"/>
            </a:rPr>
            <a:t>analysis</a:t>
          </a: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500" kern="1200" dirty="0">
            <a:latin typeface="+mj-lt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i="1" kern="1200" dirty="0" err="1">
              <a:latin typeface="+mj-lt"/>
            </a:rPr>
            <a:t>decision</a:t>
          </a:r>
          <a:r>
            <a:rPr lang="it-IT" sz="1500" i="1" kern="1200" dirty="0">
              <a:latin typeface="+mj-lt"/>
            </a:rPr>
            <a:t> </a:t>
          </a:r>
          <a:r>
            <a:rPr lang="it-IT" sz="1500" i="1" kern="1200" dirty="0" err="1">
              <a:latin typeface="+mj-lt"/>
            </a:rPr>
            <a:t>variable</a:t>
          </a:r>
          <a:endParaRPr lang="en-GB" sz="1500" i="1" kern="1200" dirty="0">
            <a:latin typeface="+mj-lt"/>
          </a:endParaRPr>
        </a:p>
      </dsp:txBody>
      <dsp:txXfrm>
        <a:off x="5306525" y="752248"/>
        <a:ext cx="1211899" cy="19520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01724-9971-436A-92FB-922ED856220F}">
      <dsp:nvSpPr>
        <dsp:cNvPr id="0" name=""/>
        <dsp:cNvSpPr/>
      </dsp:nvSpPr>
      <dsp:spPr>
        <a:xfrm>
          <a:off x="827256" y="1362700"/>
          <a:ext cx="3396605" cy="2877923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673152-6D26-4A16-8DBF-0AF036E819DE}">
      <dsp:nvSpPr>
        <dsp:cNvPr id="0" name=""/>
        <dsp:cNvSpPr/>
      </dsp:nvSpPr>
      <dsp:spPr>
        <a:xfrm>
          <a:off x="4337080" y="1364947"/>
          <a:ext cx="1977337" cy="20580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Evaluate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worst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-case scenario</a:t>
          </a:r>
          <a:endParaRPr lang="en-GB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394994" y="1422861"/>
        <a:ext cx="1861509" cy="1942190"/>
      </dsp:txXfrm>
    </dsp:sp>
    <dsp:sp modelId="{32D62F99-A658-4599-964C-65481241EBA3}">
      <dsp:nvSpPr>
        <dsp:cNvPr id="0" name=""/>
        <dsp:cNvSpPr/>
      </dsp:nvSpPr>
      <dsp:spPr>
        <a:xfrm>
          <a:off x="999934" y="766953"/>
          <a:ext cx="4169967" cy="608401"/>
        </a:xfrm>
        <a:prstGeom prst="rect">
          <a:avLst/>
        </a:prstGeom>
        <a:solidFill>
          <a:srgbClr val="CE0E2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DSHA</a:t>
          </a:r>
          <a:endParaRPr lang="en-GB" sz="2800" kern="1200" dirty="0"/>
        </a:p>
      </dsp:txBody>
      <dsp:txXfrm>
        <a:off x="999934" y="766953"/>
        <a:ext cx="4169967" cy="608401"/>
      </dsp:txXfrm>
    </dsp:sp>
    <dsp:sp modelId="{AFFC236A-87A1-4139-A3E9-28B532D36EF0}">
      <dsp:nvSpPr>
        <dsp:cNvPr id="0" name=""/>
        <dsp:cNvSpPr/>
      </dsp:nvSpPr>
      <dsp:spPr>
        <a:xfrm>
          <a:off x="6836900" y="1463087"/>
          <a:ext cx="3685417" cy="3045573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43EBE3-EDC9-43A4-AD36-2EE8FE23EB8E}">
      <dsp:nvSpPr>
        <dsp:cNvPr id="0" name=""/>
        <dsp:cNvSpPr/>
      </dsp:nvSpPr>
      <dsp:spPr>
        <a:xfrm>
          <a:off x="10214661" y="1435649"/>
          <a:ext cx="1977337" cy="20580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Evaluate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exceedance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probability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of a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given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g.m.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IM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threshold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at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given</a:t>
          </a:r>
          <a:r>
            <a:rPr lang="it-IT" sz="1600" kern="1200" dirty="0">
              <a:latin typeface="Arial" panose="020B0604020202020204" pitchFamily="34" charset="0"/>
              <a:cs typeface="Arial" panose="020B0604020202020204" pitchFamily="34" charset="0"/>
            </a:rPr>
            <a:t> site and time </a:t>
          </a:r>
          <a:r>
            <a:rPr lang="it-IT" sz="1600" kern="1200" dirty="0" err="1">
              <a:latin typeface="Arial" panose="020B0604020202020204" pitchFamily="34" charset="0"/>
              <a:cs typeface="Arial" panose="020B0604020202020204" pitchFamily="34" charset="0"/>
            </a:rPr>
            <a:t>interval</a:t>
          </a:r>
          <a:endParaRPr lang="en-GB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272575" y="1493563"/>
        <a:ext cx="1861509" cy="1942190"/>
      </dsp:txXfrm>
    </dsp:sp>
    <dsp:sp modelId="{07949FD3-6E58-4B28-B8A6-9C6898E2AB8B}">
      <dsp:nvSpPr>
        <dsp:cNvPr id="0" name=""/>
        <dsp:cNvSpPr/>
      </dsp:nvSpPr>
      <dsp:spPr>
        <a:xfrm>
          <a:off x="7010955" y="773439"/>
          <a:ext cx="4169967" cy="608401"/>
        </a:xfrm>
        <a:prstGeom prst="rect">
          <a:avLst/>
        </a:prstGeom>
        <a:solidFill>
          <a:srgbClr val="CE0E2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PSHA</a:t>
          </a:r>
          <a:endParaRPr lang="en-GB" sz="2800" kern="1200" dirty="0"/>
        </a:p>
      </dsp:txBody>
      <dsp:txXfrm>
        <a:off x="7010955" y="773439"/>
        <a:ext cx="4169967" cy="6084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D625EF-F9A4-4055-A004-44B7043CB6F6}">
      <dsp:nvSpPr>
        <dsp:cNvPr id="0" name=""/>
        <dsp:cNvSpPr/>
      </dsp:nvSpPr>
      <dsp:spPr>
        <a:xfrm rot="5400000">
          <a:off x="1006549" y="-65216"/>
          <a:ext cx="1053784" cy="1188883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Location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939000" y="2333"/>
        <a:ext cx="1188883" cy="1053784"/>
      </dsp:txXfrm>
    </dsp:sp>
    <dsp:sp modelId="{44983B7D-7C25-4719-8B0D-44A03CFA30F2}">
      <dsp:nvSpPr>
        <dsp:cNvPr id="0" name=""/>
        <dsp:cNvSpPr/>
      </dsp:nvSpPr>
      <dsp:spPr>
        <a:xfrm rot="5400000">
          <a:off x="5506318" y="-2632660"/>
          <a:ext cx="685320" cy="610431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sSub>
                <m:sSub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sSub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𝑓</m:t>
                  </m:r>
                </m:e>
                <m:sub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𝑅</m:t>
                  </m:r>
                </m:sub>
              </m:sSub>
              <m:d>
                <m:d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𝑟</m:t>
                  </m:r>
                </m:e>
              </m:d>
            </m:oMath>
          </a14:m>
          <a:r>
            <a:rPr lang="it-IT" sz="2400" kern="1200" dirty="0"/>
            <a:t> source site </a:t>
          </a:r>
          <a:r>
            <a:rPr lang="it-IT" sz="2400" kern="1200" dirty="0" err="1"/>
            <a:t>distance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2796824" y="110289"/>
        <a:ext cx="6070855" cy="618410"/>
      </dsp:txXfrm>
    </dsp:sp>
    <dsp:sp modelId="{B7EF5952-E397-42CB-98BD-CE8CB3BB972D}">
      <dsp:nvSpPr>
        <dsp:cNvPr id="0" name=""/>
        <dsp:cNvSpPr/>
      </dsp:nvSpPr>
      <dsp:spPr>
        <a:xfrm rot="5400000">
          <a:off x="1048683" y="802714"/>
          <a:ext cx="1053784" cy="1273152"/>
        </a:xfrm>
        <a:prstGeom prst="chevron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 err="1">
              <a:solidFill>
                <a:schemeClr val="tx1"/>
              </a:solidFill>
            </a:rPr>
            <a:t>Size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938999" y="912398"/>
        <a:ext cx="1273152" cy="1053784"/>
      </dsp:txXfrm>
    </dsp:sp>
    <dsp:sp modelId="{73A123CF-8715-4260-9FC4-5A8BA84251E9}">
      <dsp:nvSpPr>
        <dsp:cNvPr id="0" name=""/>
        <dsp:cNvSpPr/>
      </dsp:nvSpPr>
      <dsp:spPr>
        <a:xfrm rot="5400000">
          <a:off x="5526048" y="-1842314"/>
          <a:ext cx="684959" cy="615859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sSub>
                <m:sSub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sSub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𝑓</m:t>
                  </m:r>
                </m:e>
                <m:sub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𝑀</m:t>
                  </m:r>
                </m:sub>
              </m:sSub>
              <m:d>
                <m:d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𝑚</m:t>
                  </m:r>
                </m:e>
              </m:d>
            </m:oMath>
          </a14:m>
          <a:r>
            <a:rPr lang="it-IT" sz="2400" kern="1200" dirty="0"/>
            <a:t> </a:t>
          </a:r>
          <a:r>
            <a:rPr lang="it-IT" sz="2400" kern="1200" dirty="0" err="1"/>
            <a:t>magnitude</a:t>
          </a:r>
          <a:r>
            <a:rPr lang="it-IT" sz="2400" kern="1200" dirty="0"/>
            <a:t> </a:t>
          </a:r>
          <a:r>
            <a:rPr lang="it-IT" sz="2400" kern="1200" dirty="0" err="1"/>
            <a:t>distribution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2789233" y="927938"/>
        <a:ext cx="6125154" cy="618085"/>
      </dsp:txXfrm>
    </dsp:sp>
    <dsp:sp modelId="{63AE0DEC-7FE8-40CB-AA22-723889718A29}">
      <dsp:nvSpPr>
        <dsp:cNvPr id="0" name=""/>
        <dsp:cNvSpPr/>
      </dsp:nvSpPr>
      <dsp:spPr>
        <a:xfrm rot="5400000">
          <a:off x="1048683" y="1851878"/>
          <a:ext cx="1053784" cy="1273152"/>
        </a:xfrm>
        <a:prstGeom prst="chevron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GMPE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938999" y="1961562"/>
        <a:ext cx="1273152" cy="1053784"/>
      </dsp:txXfrm>
    </dsp:sp>
    <dsp:sp modelId="{E6B8CBB5-E8EF-4409-9844-FD8B2A62B820}">
      <dsp:nvSpPr>
        <dsp:cNvPr id="0" name=""/>
        <dsp:cNvSpPr/>
      </dsp:nvSpPr>
      <dsp:spPr>
        <a:xfrm rot="5400000">
          <a:off x="5460105" y="-862017"/>
          <a:ext cx="963156" cy="63321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r>
                <a:rPr lang="it-IT" sz="2400" i="1" kern="1200" dirty="0" smtClean="0">
                  <a:latin typeface="Cambria Math" panose="02040503050406030204" pitchFamily="18" charset="0"/>
                </a:rPr>
                <m:t>𝑃</m:t>
              </m:r>
              <m:d>
                <m:dPr>
                  <m:endChr m:val="|"/>
                  <m:ctrlPr>
                    <a:rPr lang="it-IT" sz="2400" i="1" kern="1200" dirty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it-IT" sz="2400" i="1" kern="1200" dirty="0">
                      <a:latin typeface="Cambria Math" panose="02040503050406030204" pitchFamily="18" charset="0"/>
                    </a:rPr>
                    <m:t>𝐼𝑀</m:t>
                  </m:r>
                  <m:r>
                    <a:rPr lang="it-IT" sz="2400" i="1" kern="1200" dirty="0">
                      <a:latin typeface="Cambria Math" panose="02040503050406030204" pitchFamily="18" charset="0"/>
                    </a:rPr>
                    <m:t>&gt;</m:t>
                  </m:r>
                  <m:r>
                    <a:rPr lang="it-IT" sz="2400" i="1" kern="1200" dirty="0">
                      <a:latin typeface="Cambria Math" panose="02040503050406030204" pitchFamily="18" charset="0"/>
                    </a:rPr>
                    <m:t>𝑖𝑚</m:t>
                  </m:r>
                  <m:r>
                    <a:rPr lang="it-IT" sz="2400" i="1" kern="1200" dirty="0">
                      <a:latin typeface="Cambria Math" panose="02040503050406030204" pitchFamily="18" charset="0"/>
                    </a:rPr>
                    <m:t> </m:t>
                  </m:r>
                </m:e>
              </m:d>
              <m:r>
                <a:rPr lang="it-IT" sz="2400" i="1" kern="1200" dirty="0">
                  <a:latin typeface="Cambria Math" panose="02040503050406030204" pitchFamily="18" charset="0"/>
                </a:rPr>
                <m:t>𝑀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=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𝑚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 , 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𝑅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=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𝑟</m:t>
              </m:r>
              <m:r>
                <a:rPr lang="it-IT" sz="2400" i="1" kern="1200" dirty="0">
                  <a:latin typeface="Cambria Math" panose="02040503050406030204" pitchFamily="18" charset="0"/>
                </a:rPr>
                <m:t>)</m:t>
              </m:r>
            </m:oMath>
          </a14:m>
          <a:r>
            <a:rPr lang="it-IT" sz="2400" kern="1200" dirty="0"/>
            <a:t> </a:t>
          </a:r>
          <a:r>
            <a:rPr lang="it-IT" sz="2400" kern="1200" dirty="0" err="1"/>
            <a:t>attenuation</a:t>
          </a:r>
          <a:r>
            <a:rPr lang="it-IT" sz="2400" kern="1200" dirty="0"/>
            <a:t> law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2775624" y="1869481"/>
        <a:ext cx="6285103" cy="869122"/>
      </dsp:txXfrm>
    </dsp:sp>
    <dsp:sp modelId="{E4ADF41F-6B7A-4F16-AEC1-56FDCDEEE58E}">
      <dsp:nvSpPr>
        <dsp:cNvPr id="0" name=""/>
        <dsp:cNvSpPr/>
      </dsp:nvSpPr>
      <dsp:spPr>
        <a:xfrm rot="5400000">
          <a:off x="1048683" y="2761944"/>
          <a:ext cx="1053784" cy="1273152"/>
        </a:xfrm>
        <a:prstGeom prst="chevron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Time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938999" y="2871628"/>
        <a:ext cx="1273152" cy="1053784"/>
      </dsp:txXfrm>
    </dsp:sp>
    <dsp:sp modelId="{048C1D6F-D780-4335-8DE8-048738D373DD}">
      <dsp:nvSpPr>
        <dsp:cNvPr id="0" name=""/>
        <dsp:cNvSpPr/>
      </dsp:nvSpPr>
      <dsp:spPr>
        <a:xfrm rot="5400000">
          <a:off x="5597632" y="68501"/>
          <a:ext cx="684959" cy="629121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r>
                <a:rPr lang="it-IT" sz="2400" b="0" i="1" kern="1200" smtClean="0">
                  <a:latin typeface="Cambria Math" panose="02040503050406030204" pitchFamily="18" charset="0"/>
                </a:rPr>
                <m:t>𝑃</m:t>
              </m:r>
              <m:r>
                <a:rPr lang="it-IT" sz="2400" b="0" i="1" kern="1200" smtClean="0">
                  <a:latin typeface="Cambria Math" panose="02040503050406030204" pitchFamily="18" charset="0"/>
                </a:rPr>
                <m:t>=1−</m:t>
              </m:r>
              <m:sSup>
                <m:sSupPr>
                  <m:ctrlPr>
                    <a:rPr lang="it-IT" sz="2400" b="0" i="1" kern="1200" smtClean="0">
                      <a:latin typeface="Cambria Math" panose="02040503050406030204" pitchFamily="18" charset="0"/>
                    </a:rPr>
                  </m:ctrlPr>
                </m:sSupPr>
                <m:e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𝑒</m:t>
                  </m:r>
                </m:e>
                <m:sup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−</m:t>
                  </m:r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𝜆</m:t>
                  </m:r>
                  <m:r>
                    <a:rPr lang="it-IT" sz="2400" b="0" i="1" kern="1200" smtClean="0">
                      <a:latin typeface="Cambria Math" panose="02040503050406030204" pitchFamily="18" charset="0"/>
                    </a:rPr>
                    <m:t>𝑡</m:t>
                  </m:r>
                </m:sup>
              </m:sSup>
            </m:oMath>
          </a14:m>
          <a:r>
            <a:rPr lang="it-IT" sz="2400" kern="1200" dirty="0"/>
            <a:t> </a:t>
          </a:r>
          <a:r>
            <a:rPr lang="it-IT" sz="2400" kern="1200" dirty="0" err="1"/>
            <a:t>Poisson</a:t>
          </a:r>
          <a:r>
            <a:rPr lang="it-IT" sz="2400" kern="1200" dirty="0"/>
            <a:t> model</a:t>
          </a:r>
          <a:endParaRPr lang="en-GB" sz="2400" b="1" kern="1200" dirty="0">
            <a:solidFill>
              <a:schemeClr val="tx1"/>
            </a:solidFill>
          </a:endParaRPr>
        </a:p>
      </dsp:txBody>
      <dsp:txXfrm rot="-5400000">
        <a:off x="2794506" y="2905065"/>
        <a:ext cx="6257776" cy="6180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TitledPictureBlocks">
  <dgm:title val=""/>
  <dgm:desc val=""/>
  <dgm:catLst>
    <dgm:cat type="picture" pri="10000"/>
    <dgm:cat type="pictureconvert" pri="10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off" val="ctr"/>
          <dgm:param type="grDir" val="tL"/>
        </dgm:alg>
      </dgm:if>
      <dgm:else name="Name2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op="equ"/>
      <dgm:constr type="primFontSz" for="des" forName="ChildText" op="equ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787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ParentText" refType="w" fact="0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"/>
              <dgm:constr type="t" for="ch" forName="Image" refType="h" fact="0.1661"/>
              <dgm:constr type="w" for="ch" forName="Image" refType="w" fact="0.7457"/>
              <dgm:constr type="h" for="ch" forName="Image" refType="h" fact="0.8711"/>
              <dgm:constr type="l" for="ch" forName="ChildText" refType="w" fact="0.6464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if>
          <dgm:else name="Name5">
            <dgm:constrLst>
              <dgm:constr type="l" for="ch" forName="ParentText" refType="w" fact="0.26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.26"/>
              <dgm:constr type="t" for="ch" forName="Image" refType="h" fact="0.1661"/>
              <dgm:constr type="w" for="ch" forName="Image" refType="w" fact="0.7446"/>
              <dgm:constr type="h" for="ch" forName="Image" refType="h" fact="0.8711"/>
              <dgm:constr type="l" for="ch" forName="ChildText" refType="w" fact="0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else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Image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Text" styleLbl="fgAcc1">
          <dgm:varLst>
            <dgm:chMax val="0"/>
            <dgm:chPref val="0"/>
            <dgm:bulletEnabled val="1"/>
          </dgm:varLst>
          <dgm:choose name="Name6">
            <dgm:if name="Name7" axis="des" ptType="node" func="cnt" op="equ" val="1">
              <dgm:alg type="tx">
                <dgm:param type="stBulletLvl" val="2"/>
                <dgm:param type="txAnchorVertCh" val="mid"/>
                <dgm:param type="parTxLTRAlign" val="l"/>
              </dgm:alg>
            </dgm:if>
            <dgm:else name="Name8">
              <dgm:alg type="tx">
                <dgm:param type="stBulletLvl" val="1"/>
                <dgm:param type="txAnchorVertCh" val="mid"/>
              </dgm:alg>
            </dgm:else>
          </dgm:choose>
          <dgm:choose name="Name9">
            <dgm:if name="Name10" axis="ch" ptType="node" func="cnt" op="gte" val="1"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</dgm:if>
            <dgm:else name="Name11"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00.png>
</file>

<file path=ppt/media/image101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30.png>
</file>

<file path=ppt/media/image24.png>
</file>

<file path=ppt/media/image25.jpe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50.png>
</file>

<file path=ppt/media/image56.png>
</file>

<file path=ppt/media/image560.png>
</file>

<file path=ppt/media/image57.png>
</file>

<file path=ppt/media/image570.png>
</file>

<file path=ppt/media/image58.png>
</file>

<file path=ppt/media/image6.png>
</file>

<file path=ppt/media/image7.png>
</file>

<file path=ppt/media/image8.png>
</file>

<file path=ppt/media/image80.png>
</file>

<file path=ppt/media/image81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9612B5-F59D-43DE-A775-8F0E8459B8AD}" type="datetimeFigureOut">
              <a:rPr lang="it-IT" smtClean="0"/>
              <a:t>20/11/2020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8970F1-6B2F-4AB4-8491-9CFFA8CC2A0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0724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9666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total probability theorem for the yearly mean number of events of a selected decision</a:t>
            </a:r>
          </a:p>
          <a:p>
            <a:pPr algn="l"/>
            <a:r>
              <a:rPr lang="it-IT" sz="1800" b="0" i="0" u="none" strike="noStrike" baseline="0" dirty="0" err="1">
                <a:latin typeface="CMR10"/>
              </a:rPr>
              <a:t>variable</a:t>
            </a:r>
            <a:r>
              <a:rPr lang="it-IT" sz="1800" b="0" i="0" u="none" strike="noStrike" baseline="0" dirty="0">
                <a:latin typeface="CMR10"/>
              </a:rPr>
              <a:t>.</a:t>
            </a:r>
          </a:p>
          <a:p>
            <a:pPr algn="l"/>
            <a:r>
              <a:rPr lang="it-IT" sz="1800" b="0" i="0" u="none" strike="noStrike" baseline="0" dirty="0">
                <a:latin typeface="CenturySchL-Roma"/>
              </a:rPr>
              <a:t>L’approccio proposto fornisce in output delle</a:t>
            </a:r>
          </a:p>
          <a:p>
            <a:pPr algn="l"/>
            <a:r>
              <a:rPr lang="it-IT" sz="1800" b="0" i="0" u="none" strike="noStrike" baseline="0" dirty="0">
                <a:latin typeface="CenturySchL-Roma"/>
              </a:rPr>
              <a:t>misure quantitative della performance dell’edificio, fra cui in particolare una stima delle perdite</a:t>
            </a:r>
          </a:p>
          <a:p>
            <a:pPr algn="l"/>
            <a:r>
              <a:rPr lang="it-IT" sz="1800" b="0" i="0" u="none" strike="noStrike" baseline="0" dirty="0">
                <a:latin typeface="CenturySchL-Roma"/>
              </a:rPr>
              <a:t>causate dall’evento sismico, quali ad esempio i costi di ricostruzione, l’interruzione di servizio</a:t>
            </a:r>
          </a:p>
          <a:p>
            <a:pPr algn="l"/>
            <a:r>
              <a:rPr lang="it-IT" sz="1800" b="0" i="0" u="none" strike="noStrike" baseline="0" dirty="0">
                <a:latin typeface="CenturySchL-Roma"/>
              </a:rPr>
              <a:t>post-terremoto e il numero di vittime causate dal sisma, altresì note come le </a:t>
            </a:r>
            <a:r>
              <a:rPr lang="it-IT" sz="1800" b="0" i="0" u="none" strike="noStrike" baseline="0" dirty="0">
                <a:latin typeface="CenturySchL-Ital"/>
              </a:rPr>
              <a:t>3Ds </a:t>
            </a:r>
            <a:r>
              <a:rPr lang="it-IT" sz="1800" b="0" i="0" u="none" strike="noStrike" baseline="0" dirty="0">
                <a:latin typeface="CenturySchL-Roma"/>
              </a:rPr>
              <a:t>- </a:t>
            </a:r>
            <a:r>
              <a:rPr lang="it-IT" sz="1800" b="0" i="0" u="none" strike="noStrike" baseline="0" dirty="0" err="1">
                <a:latin typeface="CenturySchL-Ital"/>
              </a:rPr>
              <a:t>dollars</a:t>
            </a:r>
            <a:r>
              <a:rPr lang="it-IT" sz="1800" b="0" i="0" u="none" strike="noStrike" baseline="0" dirty="0">
                <a:latin typeface="CenturySchL-Ital"/>
              </a:rPr>
              <a:t>, </a:t>
            </a:r>
            <a:r>
              <a:rPr lang="it-IT" sz="1800" b="0" i="0" u="none" strike="noStrike" baseline="0" dirty="0" err="1">
                <a:latin typeface="CenturySchL-Ital"/>
              </a:rPr>
              <a:t>deaths</a:t>
            </a:r>
            <a:r>
              <a:rPr lang="it-IT" sz="1800" b="0" i="0" u="none" strike="noStrike" baseline="0" dirty="0">
                <a:latin typeface="CenturySchL-Ital"/>
              </a:rPr>
              <a:t>,</a:t>
            </a:r>
          </a:p>
          <a:p>
            <a:pPr algn="l"/>
            <a:r>
              <a:rPr lang="it-IT" sz="1800" b="0" i="0" u="none" strike="noStrike" baseline="0" dirty="0" err="1">
                <a:latin typeface="CenturySchL-Ital"/>
              </a:rPr>
              <a:t>downtime</a:t>
            </a:r>
            <a:endParaRPr lang="it-IT" sz="1800" b="0" i="0" u="none" strike="noStrike" baseline="0" dirty="0">
              <a:latin typeface="CMR10"/>
            </a:endParaRPr>
          </a:p>
          <a:p>
            <a:pPr algn="l"/>
            <a:endParaRPr lang="it-IT" sz="1800" b="0" i="0" u="none" strike="noStrike" baseline="0" dirty="0">
              <a:latin typeface="CMR10"/>
            </a:endParaRPr>
          </a:p>
          <a:p>
            <a:pPr algn="l"/>
            <a:r>
              <a:rPr lang="it-IT" sz="1800" b="0" i="0" u="none" strike="noStrike" baseline="0" dirty="0">
                <a:latin typeface="CenturySchL-Roma"/>
              </a:rPr>
              <a:t>livelli di performance sono quindi definiti in funzione di parametri decisionali detti appunto</a:t>
            </a:r>
          </a:p>
          <a:p>
            <a:pPr algn="l"/>
            <a:r>
              <a:rPr lang="it-IT" sz="1800" b="0" i="0" u="none" strike="noStrike" baseline="0" dirty="0" err="1">
                <a:latin typeface="CenturySchL-Ital"/>
              </a:rPr>
              <a:t>decision</a:t>
            </a:r>
            <a:r>
              <a:rPr lang="it-IT" sz="1800" b="0" i="0" u="none" strike="noStrike" baseline="0" dirty="0">
                <a:latin typeface="CenturySchL-Ital"/>
              </a:rPr>
              <a:t> </a:t>
            </a:r>
            <a:r>
              <a:rPr lang="it-IT" sz="1800" b="0" i="0" u="none" strike="noStrike" baseline="0" dirty="0" err="1">
                <a:latin typeface="CenturySchL-Ital"/>
              </a:rPr>
              <a:t>variables</a:t>
            </a:r>
            <a:r>
              <a:rPr lang="it-IT" sz="1800" b="0" i="0" u="none" strike="noStrike" baseline="0" dirty="0">
                <a:latin typeface="CenturySchL-Ital"/>
              </a:rPr>
              <a:t> </a:t>
            </a:r>
            <a:r>
              <a:rPr lang="it-IT" sz="1800" b="0" i="0" u="none" strike="noStrike" baseline="0" dirty="0">
                <a:latin typeface="CenturySchL-Roma"/>
              </a:rPr>
              <a:t>- </a:t>
            </a:r>
            <a:r>
              <a:rPr lang="it-IT" sz="1800" b="0" i="0" u="none" strike="noStrike" baseline="0" dirty="0" err="1">
                <a:latin typeface="CenturySchL-Ital"/>
              </a:rPr>
              <a:t>DV</a:t>
            </a:r>
            <a:r>
              <a:rPr lang="it-IT" sz="1800" b="0" i="0" u="none" strike="noStrike" baseline="0" dirty="0" err="1">
                <a:latin typeface="CenturySchL-Roma"/>
              </a:rPr>
              <a:t>s</a:t>
            </a:r>
            <a:r>
              <a:rPr lang="it-IT" sz="1800" b="0" i="0" u="none" strike="noStrike" baseline="0" dirty="0">
                <a:latin typeface="CenturySchL-Roma"/>
              </a:rPr>
              <a:t>. In generale, le </a:t>
            </a:r>
            <a:r>
              <a:rPr lang="it-IT" sz="1800" b="0" i="0" u="none" strike="noStrike" baseline="0" dirty="0" err="1">
                <a:latin typeface="CenturySchL-Ital"/>
              </a:rPr>
              <a:t>DV</a:t>
            </a:r>
            <a:r>
              <a:rPr lang="it-IT" sz="1800" b="0" i="0" u="none" strike="noStrike" baseline="0" dirty="0" err="1">
                <a:latin typeface="CenturySchL-Roma"/>
              </a:rPr>
              <a:t>s</a:t>
            </a:r>
            <a:r>
              <a:rPr lang="it-IT" sz="1800" b="0" i="0" u="none" strike="noStrike" baseline="0" dirty="0">
                <a:latin typeface="CenturySchL-Roma"/>
              </a:rPr>
              <a:t> sono a loro volta funzioni di misure del danno</a:t>
            </a:r>
          </a:p>
          <a:p>
            <a:pPr algn="l"/>
            <a:r>
              <a:rPr lang="it-IT" sz="1800" b="0" i="0" u="none" strike="noStrike" baseline="0" dirty="0">
                <a:latin typeface="CenturySchL-Roma"/>
              </a:rPr>
              <a:t>dette </a:t>
            </a:r>
            <a:r>
              <a:rPr lang="it-IT" sz="1800" b="0" i="0" u="none" strike="noStrike" baseline="0" dirty="0" err="1">
                <a:latin typeface="CenturySchL-Ital"/>
              </a:rPr>
              <a:t>measure</a:t>
            </a:r>
            <a:r>
              <a:rPr lang="it-IT" sz="1800" b="0" i="0" u="none" strike="noStrike" baseline="0" dirty="0">
                <a:latin typeface="CenturySchL-Ital"/>
              </a:rPr>
              <a:t> </a:t>
            </a:r>
            <a:r>
              <a:rPr lang="it-IT" sz="1800" b="0" i="0" u="none" strike="noStrike" baseline="0" dirty="0" err="1">
                <a:latin typeface="CenturySchL-Ital"/>
              </a:rPr>
              <a:t>variables</a:t>
            </a:r>
            <a:r>
              <a:rPr lang="it-IT" sz="1800" b="0" i="0" u="none" strike="noStrike" baseline="0" dirty="0">
                <a:latin typeface="CenturySchL-Ital"/>
              </a:rPr>
              <a:t> </a:t>
            </a:r>
            <a:r>
              <a:rPr lang="it-IT" sz="1800" b="0" i="0" u="none" strike="noStrike" baseline="0" dirty="0">
                <a:latin typeface="CenturySchL-Roma"/>
              </a:rPr>
              <a:t>- </a:t>
            </a:r>
            <a:r>
              <a:rPr lang="it-IT" sz="1800" b="0" i="0" u="none" strike="noStrike" baseline="0" dirty="0">
                <a:latin typeface="CenturySchL-Ital"/>
              </a:rPr>
              <a:t>DM</a:t>
            </a:r>
            <a:r>
              <a:rPr lang="it-IT" sz="1800" b="0" i="0" u="none" strike="noStrike" baseline="0" dirty="0">
                <a:latin typeface="CenturySchL-Roma"/>
              </a:rPr>
              <a:t>, funzioni esse stesse di funzioni di domanda ingegneristica dette</a:t>
            </a:r>
          </a:p>
          <a:p>
            <a:pPr algn="l"/>
            <a:r>
              <a:rPr lang="en-US" sz="1800" b="0" i="0" u="none" strike="noStrike" baseline="0" dirty="0">
                <a:latin typeface="CenturySchL-Ital"/>
              </a:rPr>
              <a:t>engineering demand parameters </a:t>
            </a:r>
            <a:r>
              <a:rPr lang="en-US" sz="1800" b="0" i="0" u="none" strike="noStrike" baseline="0" dirty="0">
                <a:latin typeface="CenturySchL-Roma"/>
              </a:rPr>
              <a:t>- </a:t>
            </a:r>
            <a:r>
              <a:rPr lang="en-US" sz="1800" b="0" i="0" u="none" strike="noStrike" baseline="0" dirty="0">
                <a:latin typeface="CenturySchL-Ital"/>
              </a:rPr>
              <a:t>EDP</a:t>
            </a:r>
            <a:r>
              <a:rPr lang="en-US" sz="1800" b="0" i="0" u="none" strike="noStrike" baseline="0" dirty="0">
                <a:latin typeface="CenturySchL-Roma"/>
              </a:rPr>
              <a:t>, </a:t>
            </a:r>
            <a:r>
              <a:rPr lang="en-US" sz="1800" b="0" i="0" u="none" strike="noStrike" baseline="0" dirty="0" err="1">
                <a:latin typeface="CenturySchL-Roma"/>
              </a:rPr>
              <a:t>dipendenti</a:t>
            </a:r>
            <a:r>
              <a:rPr lang="en-US" sz="1800" b="0" i="0" u="none" strike="noStrike" baseline="0" dirty="0">
                <a:latin typeface="CenturySchL-Roma"/>
              </a:rPr>
              <a:t> da </a:t>
            </a:r>
            <a:r>
              <a:rPr lang="en-US" sz="1800" b="0" i="0" u="none" strike="noStrike" baseline="0" dirty="0" err="1">
                <a:latin typeface="CenturySchL-Roma"/>
              </a:rPr>
              <a:t>parametri</a:t>
            </a:r>
            <a:r>
              <a:rPr lang="en-US" sz="1800" b="0" i="0" u="none" strike="noStrike" baseline="0" dirty="0">
                <a:latin typeface="CenturySchL-Roma"/>
              </a:rPr>
              <a:t> di </a:t>
            </a:r>
            <a:r>
              <a:rPr lang="en-US" sz="1800" b="0" i="0" u="none" strike="noStrike" baseline="0" dirty="0">
                <a:latin typeface="CenturySchL-Ital"/>
              </a:rPr>
              <a:t>intensity measures </a:t>
            </a:r>
            <a:r>
              <a:rPr lang="en-US" sz="1800" b="0" i="0" u="none" strike="noStrike" baseline="0" dirty="0">
                <a:latin typeface="CenturySchL-Roma"/>
              </a:rPr>
              <a:t>- </a:t>
            </a:r>
            <a:r>
              <a:rPr lang="en-US" sz="1800" b="0" i="0" u="none" strike="noStrike" baseline="0" dirty="0">
                <a:latin typeface="CenturySchL-Ital"/>
              </a:rPr>
              <a:t>IM</a:t>
            </a:r>
            <a:r>
              <a:rPr lang="en-US" sz="1800" b="0" i="0" u="none" strike="noStrike" baseline="0" dirty="0">
                <a:latin typeface="CenturySchL-Roma"/>
              </a:rPr>
              <a:t>.</a:t>
            </a:r>
            <a:endParaRPr lang="it-IT" sz="1800" b="0" i="0" u="none" strike="noStrike" baseline="0" dirty="0">
              <a:latin typeface="CMR10"/>
            </a:endParaRPr>
          </a:p>
          <a:p>
            <a:pPr algn="l"/>
            <a:endParaRPr lang="it-IT" sz="1800" b="0" i="0" u="none" strike="noStrike" baseline="0" dirty="0">
              <a:latin typeface="CMR10"/>
            </a:endParaRPr>
          </a:p>
          <a:p>
            <a:pPr algn="l"/>
            <a:r>
              <a:rPr lang="it-IT" sz="1800" b="0" i="0" u="none" strike="noStrike" baseline="0" dirty="0">
                <a:latin typeface="CenturySchL-Roma"/>
              </a:rPr>
              <a:t>ogni freccia rappresenta un modello di relazione probabilistica condizionata.</a:t>
            </a:r>
          </a:p>
          <a:p>
            <a:pPr algn="l"/>
            <a:r>
              <a:rPr lang="it-IT" sz="1800" b="0" i="0" u="none" strike="noStrike" baseline="0" dirty="0">
                <a:latin typeface="CenturySchL-Roma"/>
              </a:rPr>
              <a:t>Per esempio, un opportuno modello generatore di </a:t>
            </a:r>
            <a:r>
              <a:rPr lang="it-IT" sz="1800" b="0" i="0" u="none" strike="noStrike" baseline="0" dirty="0">
                <a:latin typeface="CenturySchL-Ital"/>
              </a:rPr>
              <a:t>IM </a:t>
            </a:r>
            <a:r>
              <a:rPr lang="it-IT" sz="1800" b="0" i="0" u="none" strike="noStrike" baseline="0" dirty="0">
                <a:latin typeface="CenturySchL-Roma"/>
              </a:rPr>
              <a:t>fornisce opportuni valori di </a:t>
            </a:r>
            <a:r>
              <a:rPr lang="it-IT" sz="1800" b="0" i="0" u="none" strike="noStrike" baseline="0" dirty="0">
                <a:latin typeface="CenturySchL-Ital"/>
              </a:rPr>
              <a:t>EDP</a:t>
            </a:r>
            <a:r>
              <a:rPr lang="it-IT" sz="1800" b="0" i="0" u="none" strike="noStrike" baseline="0" dirty="0">
                <a:latin typeface="CenturySchL-Roma"/>
              </a:rPr>
              <a:t>, mentre</a:t>
            </a:r>
          </a:p>
          <a:p>
            <a:pPr algn="l"/>
            <a:r>
              <a:rPr lang="it-IT" sz="1800" b="0" i="0" u="none" strike="noStrike" baseline="0" dirty="0">
                <a:latin typeface="CenturySchL-Roma"/>
              </a:rPr>
              <a:t>un altro modello di danno fornisce vari </a:t>
            </a:r>
            <a:r>
              <a:rPr lang="it-IT" sz="1800" b="0" i="0" u="none" strike="noStrike" baseline="0" dirty="0">
                <a:latin typeface="CenturySchL-Ital"/>
              </a:rPr>
              <a:t>DM </a:t>
            </a:r>
            <a:r>
              <a:rPr lang="it-IT" sz="1800" b="0" i="0" u="none" strike="noStrike" baseline="0" dirty="0">
                <a:latin typeface="CenturySchL-Roma"/>
              </a:rPr>
              <a:t>a seconda dell’</a:t>
            </a:r>
            <a:r>
              <a:rPr lang="it-IT" sz="1800" b="0" i="0" u="none" strike="noStrike" baseline="0" dirty="0">
                <a:latin typeface="CenturySchL-Ital"/>
              </a:rPr>
              <a:t>EDP </a:t>
            </a:r>
            <a:r>
              <a:rPr lang="it-IT" sz="1800" b="0" i="0" u="none" strike="noStrike" baseline="0" dirty="0">
                <a:latin typeface="CenturySchL-Roma"/>
              </a:rPr>
              <a:t>in ingresso.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486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647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31463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SHA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design </a:t>
            </a:r>
            <a:r>
              <a:rPr lang="it-IT" dirty="0" err="1"/>
              <a:t>codes</a:t>
            </a:r>
            <a:r>
              <a:rPr lang="it-IT" dirty="0"/>
              <a:t> </a:t>
            </a:r>
            <a:r>
              <a:rPr lang="it-IT" dirty="0" err="1"/>
              <a:t>practices</a:t>
            </a:r>
            <a:r>
              <a:rPr lang="it-IT" dirty="0"/>
              <a:t> and for </a:t>
            </a:r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risk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39395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13579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05381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42914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0716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43727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1748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18663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62473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57293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42099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58468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86443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54101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9840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55836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87510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6357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584493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80996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not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b="0" i="0" smtClean="0">
                    <a:latin typeface="Cambria Math" panose="02040503050406030204" pitchFamily="18" charset="0"/>
                  </a:rPr>
                  <a:t>λ(𝑀&gt;</a:t>
                </a:r>
                <a:r>
                  <a:rPr lang="it-IT" b="0" i="0" smtClean="0">
                    <a:latin typeface="Cambria Math" panose="02040503050406030204" pitchFamily="18" charset="0"/>
                  </a:rPr>
                  <a:t>𝑚_𝑚𝑖𝑛)</a:t>
                </a:r>
                <a:r>
                  <a:rPr lang="it-IT" i="0" dirty="0">
                    <a:latin typeface="Cambria Math" panose="02040503050406030204" pitchFamily="18" charset="0"/>
                  </a:rPr>
                  <a:t>∫_(𝑟_𝑚𝑖𝑛)^(𝑟_𝑚𝑎𝑥)▒∫_(𝑚_𝑚𝑖𝑛)^(𝑚_𝑚𝑎𝑥)▒〖𝑃(𝐼𝑀&gt;𝑖𝑚 ┤|𝑀=𝑚 , 𝑅=𝑟)〗</a:t>
                </a:r>
                <a:r>
                  <a:rPr lang="en-GB" i="0" dirty="0">
                    <a:latin typeface="Cambria Math" panose="02040503050406030204" pitchFamily="18" charset="0"/>
                  </a:rPr>
                  <a:t>  𝑓</a:t>
                </a:r>
                <a:r>
                  <a:rPr lang="it-IT" i="0" dirty="0">
                    <a:latin typeface="Cambria Math" panose="02040503050406030204" pitchFamily="18" charset="0"/>
                  </a:rPr>
                  <a:t>_𝑅^((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(𝑟)</a:t>
                </a:r>
                <a:r>
                  <a:rPr lang="it-IT" i="0" dirty="0">
                    <a:latin typeface="Cambria Math" panose="02040503050406030204" pitchFamily="18" charset="0"/>
                  </a:rPr>
                  <a:t> </a:t>
                </a:r>
                <a:r>
                  <a:rPr lang="en-GB" i="0" dirty="0">
                    <a:latin typeface="Cambria Math" panose="02040503050406030204" pitchFamily="18" charset="0"/>
                  </a:rPr>
                  <a:t>𝑓</a:t>
                </a:r>
                <a:r>
                  <a:rPr lang="it-IT" i="0" dirty="0">
                    <a:latin typeface="Cambria Math" panose="02040503050406030204" pitchFamily="18" charset="0"/>
                  </a:rPr>
                  <a:t>_𝑀^((</a:t>
                </a:r>
                <a:r>
                  <a:rPr lang="en-GB" i="0" dirty="0">
                    <a:latin typeface="Cambria Math" panose="02040503050406030204" pitchFamily="18" charset="0"/>
                  </a:rPr>
                  <a:t>𝑛) </a:t>
                </a:r>
                <a:r>
                  <a:rPr lang="it-IT" i="0" dirty="0">
                    <a:latin typeface="Cambria Math" panose="02040503050406030204" pitchFamily="18" charset="0"/>
                  </a:rPr>
                  <a:t>)</a:t>
                </a:r>
                <a:r>
                  <a:rPr lang="en-GB" i="0" dirty="0">
                    <a:latin typeface="Cambria Math" panose="02040503050406030204" pitchFamily="18" charset="0"/>
                  </a:rPr>
                  <a:t> (𝑚)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𝑑𝑟𝑑𝑚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9232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9384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3404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0306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707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63769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970F1-6B2F-4AB4-8491-9CFFA8CC2A05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2340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_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immagine 3">
            <a:extLst>
              <a:ext uri="{FF2B5EF4-FFF2-40B4-BE49-F238E27FC236}">
                <a16:creationId xmlns:a16="http://schemas.microsoft.com/office/drawing/2014/main" id="{A367F15A-D10B-41B8-AB31-D8DF68EB42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727199"/>
            <a:ext cx="12192000" cy="1980000"/>
          </a:xfrm>
          <a:prstGeom prst="rect">
            <a:avLst/>
          </a:prstGeom>
        </p:spPr>
        <p:txBody>
          <a:bodyPr anchor="ctr" anchorCtr="1"/>
          <a:lstStyle>
            <a:lvl1pPr marL="0" indent="0">
              <a:buFontTx/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5" name="Segnaposto testo 4">
            <a:extLst>
              <a:ext uri="{FF2B5EF4-FFF2-40B4-BE49-F238E27FC236}">
                <a16:creationId xmlns:a16="http://schemas.microsoft.com/office/drawing/2014/main" id="{4F586515-88ED-46D4-9BC0-AFD737E0F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4468960"/>
            <a:ext cx="8769926" cy="671208"/>
          </a:xfrm>
          <a:prstGeom prst="rect">
            <a:avLst/>
          </a:prstGeom>
          <a:noFill/>
          <a:ln>
            <a:noFill/>
          </a:ln>
        </p:spPr>
        <p:txBody>
          <a:bodyPr anchor="b" anchorCtr="0"/>
          <a:lstStyle>
            <a:lvl1pPr marL="722313" indent="0">
              <a:buNone/>
              <a:defRPr sz="3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6" name="Segnaposto testo 4">
            <a:extLst>
              <a:ext uri="{FF2B5EF4-FFF2-40B4-BE49-F238E27FC236}">
                <a16:creationId xmlns:a16="http://schemas.microsoft.com/office/drawing/2014/main" id="{FC3821EF-61E1-4916-A7B9-DDAE3D8CF9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" y="5140168"/>
            <a:ext cx="8769927" cy="743175"/>
          </a:xfrm>
          <a:prstGeom prst="rect">
            <a:avLst/>
          </a:prstGeom>
          <a:noFill/>
          <a:ln>
            <a:noFill/>
          </a:ln>
        </p:spPr>
        <p:txBody>
          <a:bodyPr anchor="t" anchorCtr="0"/>
          <a:lstStyle>
            <a:lvl1pPr marL="722313" indent="0">
              <a:buNone/>
              <a:defRPr sz="2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7" name="Segnaposto testo 4">
            <a:extLst>
              <a:ext uri="{FF2B5EF4-FFF2-40B4-BE49-F238E27FC236}">
                <a16:creationId xmlns:a16="http://schemas.microsoft.com/office/drawing/2014/main" id="{0FDE8EB7-C599-47B4-A7A0-68997C834D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883342"/>
            <a:ext cx="8769926" cy="317335"/>
          </a:xfrm>
          <a:prstGeom prst="rect">
            <a:avLst/>
          </a:prstGeom>
          <a:noFill/>
          <a:ln>
            <a:noFill/>
          </a:ln>
        </p:spPr>
        <p:txBody>
          <a:bodyPr anchor="b" anchorCtr="0"/>
          <a:lstStyle>
            <a:lvl1pPr marL="722313" indent="0">
              <a:buNone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8" name="Segnaposto testo 4">
            <a:extLst>
              <a:ext uri="{FF2B5EF4-FFF2-40B4-BE49-F238E27FC236}">
                <a16:creationId xmlns:a16="http://schemas.microsoft.com/office/drawing/2014/main" id="{00D955BD-FA77-451F-BE06-81732AF161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6200678"/>
            <a:ext cx="8769926" cy="351277"/>
          </a:xfrm>
          <a:prstGeom prst="rect">
            <a:avLst/>
          </a:prstGeom>
          <a:noFill/>
          <a:ln>
            <a:noFill/>
          </a:ln>
        </p:spPr>
        <p:txBody>
          <a:bodyPr anchor="b" anchorCtr="0"/>
          <a:lstStyle>
            <a:lvl1pPr marL="722313" indent="0" algn="l">
              <a:buNone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B5D96226-EFFB-417E-A26A-D8B77D5FC11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35551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_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egnaposto immagine 31">
            <a:extLst>
              <a:ext uri="{FF2B5EF4-FFF2-40B4-BE49-F238E27FC236}">
                <a16:creationId xmlns:a16="http://schemas.microsoft.com/office/drawing/2014/main" id="{888B7E7B-1B08-4648-98F5-4372C01029F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727200"/>
            <a:ext cx="12192000" cy="5130800"/>
          </a:xfrm>
          <a:prstGeom prst="rect">
            <a:avLst/>
          </a:prstGeom>
        </p:spPr>
        <p:txBody>
          <a:bodyPr anchor="t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33" name="Segnaposto testo 4">
            <a:extLst>
              <a:ext uri="{FF2B5EF4-FFF2-40B4-BE49-F238E27FC236}">
                <a16:creationId xmlns:a16="http://schemas.microsoft.com/office/drawing/2014/main" id="{89AD63E1-E5C3-4749-85B9-551631C6B6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4468960"/>
            <a:ext cx="8769926" cy="671208"/>
          </a:xfrm>
          <a:prstGeom prst="rect">
            <a:avLst/>
          </a:prstGeom>
          <a:solidFill>
            <a:srgbClr val="CE0E2D">
              <a:alpha val="70000"/>
            </a:srgbClr>
          </a:solidFill>
          <a:ln>
            <a:noFill/>
          </a:ln>
        </p:spPr>
        <p:txBody>
          <a:bodyPr anchor="b" anchorCtr="0"/>
          <a:lstStyle>
            <a:lvl1pPr marL="722313" indent="0">
              <a:buNone/>
              <a:defRPr sz="3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4" name="Segnaposto testo 4">
            <a:extLst>
              <a:ext uri="{FF2B5EF4-FFF2-40B4-BE49-F238E27FC236}">
                <a16:creationId xmlns:a16="http://schemas.microsoft.com/office/drawing/2014/main" id="{8643E9ED-337B-4FCC-8B7E-6AD3D8CDCB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" y="5140168"/>
            <a:ext cx="8769927" cy="743175"/>
          </a:xfrm>
          <a:prstGeom prst="rect">
            <a:avLst/>
          </a:prstGeom>
          <a:solidFill>
            <a:srgbClr val="CE0E2D">
              <a:alpha val="70000"/>
            </a:srgbClr>
          </a:solidFill>
          <a:ln>
            <a:noFill/>
          </a:ln>
        </p:spPr>
        <p:txBody>
          <a:bodyPr anchor="t" anchorCtr="0"/>
          <a:lstStyle>
            <a:lvl1pPr marL="722313" indent="0">
              <a:buNone/>
              <a:defRPr sz="2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5" name="Segnaposto testo 4">
            <a:extLst>
              <a:ext uri="{FF2B5EF4-FFF2-40B4-BE49-F238E27FC236}">
                <a16:creationId xmlns:a16="http://schemas.microsoft.com/office/drawing/2014/main" id="{DD58755C-0059-4B7B-AC71-E26130A410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883342"/>
            <a:ext cx="8769926" cy="317335"/>
          </a:xfrm>
          <a:prstGeom prst="rect">
            <a:avLst/>
          </a:prstGeom>
          <a:solidFill>
            <a:srgbClr val="CE0E2D">
              <a:alpha val="70000"/>
            </a:srgbClr>
          </a:solidFill>
          <a:ln>
            <a:noFill/>
          </a:ln>
        </p:spPr>
        <p:txBody>
          <a:bodyPr anchor="b" anchorCtr="0"/>
          <a:lstStyle>
            <a:lvl1pPr marL="722313" indent="0">
              <a:buNone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6" name="Segnaposto testo 4">
            <a:extLst>
              <a:ext uri="{FF2B5EF4-FFF2-40B4-BE49-F238E27FC236}">
                <a16:creationId xmlns:a16="http://schemas.microsoft.com/office/drawing/2014/main" id="{C52EAE49-330F-415C-A953-5F57BEC356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200678"/>
            <a:ext cx="8769926" cy="351277"/>
          </a:xfrm>
          <a:prstGeom prst="rect">
            <a:avLst/>
          </a:prstGeom>
          <a:solidFill>
            <a:srgbClr val="CE0E2D">
              <a:alpha val="70000"/>
            </a:srgbClr>
          </a:solidFill>
          <a:ln>
            <a:noFill/>
          </a:ln>
        </p:spPr>
        <p:txBody>
          <a:bodyPr anchor="b" anchorCtr="0"/>
          <a:lstStyle>
            <a:lvl1pPr marL="722313" indent="0" algn="l">
              <a:buNone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02A2925-8C13-4173-A157-859B105DA3F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3430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1_fotograf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76C24CD-A996-4E49-95DC-85887AFC85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C3D653B7-53E5-40D2-843D-64DCF3E99F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6746875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CA7386DB-F485-4A44-A65A-6EDCE82765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6746875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B82E578-81FE-486F-A334-006EE4F34D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24536" y="2052638"/>
            <a:ext cx="3600450" cy="4500561"/>
          </a:xfrm>
          <a:prstGeom prst="rect">
            <a:avLst/>
          </a:prstGeom>
        </p:spPr>
        <p:txBody>
          <a:bodyPr anchor="ctr" anchorCtr="1"/>
          <a:lstStyle>
            <a:lvl1pPr marL="0" indent="0" algn="ctr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2901E55B-38D5-4D09-98FE-3E20068316E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97281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2_fotografi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7">
            <a:extLst>
              <a:ext uri="{FF2B5EF4-FFF2-40B4-BE49-F238E27FC236}">
                <a16:creationId xmlns:a16="http://schemas.microsoft.com/office/drawing/2014/main" id="{E22B3179-D3E5-4FA8-AAB3-4FD95E172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23" y="2052638"/>
            <a:ext cx="6746875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8" name="Segnaposto testo 9">
            <a:extLst>
              <a:ext uri="{FF2B5EF4-FFF2-40B4-BE49-F238E27FC236}">
                <a16:creationId xmlns:a16="http://schemas.microsoft.com/office/drawing/2014/main" id="{7ACA2446-3414-4B38-A976-502CC5FE10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4" y="2663825"/>
            <a:ext cx="6746875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953FB859-57EF-4D71-9ECC-E9B4576191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24536" y="2052638"/>
            <a:ext cx="3600450" cy="2159000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1" name="Segnaposto immagine 9">
            <a:extLst>
              <a:ext uri="{FF2B5EF4-FFF2-40B4-BE49-F238E27FC236}">
                <a16:creationId xmlns:a16="http://schemas.microsoft.com/office/drawing/2014/main" id="{3CAB93C5-9538-4B05-899E-8FF73A0DE8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24536" y="4394200"/>
            <a:ext cx="3600450" cy="2159000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9" name="Segnaposto testo 5">
            <a:extLst>
              <a:ext uri="{FF2B5EF4-FFF2-40B4-BE49-F238E27FC236}">
                <a16:creationId xmlns:a16="http://schemas.microsoft.com/office/drawing/2014/main" id="{7260E311-D420-4598-B8DE-CF6F14768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0BAEB745-F95E-4D37-9B80-E9970B1FC03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24986" y="6553200"/>
            <a:ext cx="867014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2430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3_fotografi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E821231F-60F9-4C30-BAFA-C4B6FCE6E7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21" y="2052638"/>
            <a:ext cx="8015608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9" name="Segnaposto testo 9">
            <a:extLst>
              <a:ext uri="{FF2B5EF4-FFF2-40B4-BE49-F238E27FC236}">
                <a16:creationId xmlns:a16="http://schemas.microsoft.com/office/drawing/2014/main" id="{D36B0302-E885-4637-8D1A-B723026CD2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8015608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7F831A6-3CB7-4905-877C-DD92B6E1C2F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85011" y="2052638"/>
            <a:ext cx="2339975" cy="1438275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0" name="Segnaposto immagine 2">
            <a:extLst>
              <a:ext uri="{FF2B5EF4-FFF2-40B4-BE49-F238E27FC236}">
                <a16:creationId xmlns:a16="http://schemas.microsoft.com/office/drawing/2014/main" id="{8E80AB39-3B52-4C77-9B5A-713F16B9F1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5010" y="5111750"/>
            <a:ext cx="2339975" cy="1438275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515AAABD-A5E9-403A-B769-1AC69CA97A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985010" y="3582194"/>
            <a:ext cx="2339975" cy="1438275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2" name="Segnaposto testo 5">
            <a:extLst>
              <a:ext uri="{FF2B5EF4-FFF2-40B4-BE49-F238E27FC236}">
                <a16:creationId xmlns:a16="http://schemas.microsoft.com/office/drawing/2014/main" id="{F365FE00-095C-4612-BA61-5EA737AEBF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27504BC3-12C7-4794-A494-91D110C42B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3730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con_filigran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testo 7">
            <a:extLst>
              <a:ext uri="{FF2B5EF4-FFF2-40B4-BE49-F238E27FC236}">
                <a16:creationId xmlns:a16="http://schemas.microsoft.com/office/drawing/2014/main" id="{C96E3B1E-F351-480A-8023-CAA36E4705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19" y="2052638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testo 9">
            <a:extLst>
              <a:ext uri="{FF2B5EF4-FFF2-40B4-BE49-F238E27FC236}">
                <a16:creationId xmlns:a16="http://schemas.microsoft.com/office/drawing/2014/main" id="{1D1BA64B-3824-4CCD-9C59-8A2272AE8D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1" y="2663825"/>
            <a:ext cx="10583861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8" name="Segnaposto testo 5">
            <a:extLst>
              <a:ext uri="{FF2B5EF4-FFF2-40B4-BE49-F238E27FC236}">
                <a16:creationId xmlns:a16="http://schemas.microsoft.com/office/drawing/2014/main" id="{37467AFB-4C0A-4161-AA57-B74FF80C7F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2F2B5A6-A9B7-4F9A-9DA6-8CB6AECFDAC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0423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senza_fotograf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7">
            <a:extLst>
              <a:ext uri="{FF2B5EF4-FFF2-40B4-BE49-F238E27FC236}">
                <a16:creationId xmlns:a16="http://schemas.microsoft.com/office/drawing/2014/main" id="{48B5030C-2E21-492F-91CA-9FBD5E21C7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1119" y="2052638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8" name="Segnaposto testo 9">
            <a:extLst>
              <a:ext uri="{FF2B5EF4-FFF2-40B4-BE49-F238E27FC236}">
                <a16:creationId xmlns:a16="http://schemas.microsoft.com/office/drawing/2014/main" id="{7C4F1306-F248-41DA-9945-E84C3CC44D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2" y="2663825"/>
            <a:ext cx="10583860" cy="3889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470F01B-BDF9-4A6A-B8A5-C868ACCDE6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ACB18DC-FD31-46B8-A3A0-26F55F19BA2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67887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rna_vuo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60F1F266-6017-4ECD-9DB0-839DFFC029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24986" y="6492875"/>
            <a:ext cx="86701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29292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1">
            <a:extLst>
              <a:ext uri="{FF2B5EF4-FFF2-40B4-BE49-F238E27FC236}">
                <a16:creationId xmlns:a16="http://schemas.microsoft.com/office/drawing/2014/main" id="{674FBB5E-1F1B-4ABA-8317-9D4A5430D4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24986" y="6553200"/>
            <a:ext cx="867014" cy="304800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6630F611-3D78-4E98-9E4C-D430BBAA5F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197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</p:sldLayoutIdLs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chiara.nardin@unitn.it?subject=SPIF%20Presentation%20-%20Ph.D.%20Candidate%20Nardin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10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01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9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hyperlink" Target="https://peer.berkeley.edu/sites/default/files/web_peer10_02_sanaz_rezaeian_and_armen_der_kiureghian.pdf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mailto:chiara.nardin@unitn.it?subject=SPIF%20Presentation%20-%20Ph.D.%20Candidate%20Nardin" TargetMode="Externa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hyperlink" Target="http://zonesismiche.mi.ingv.it/" TargetMode="External"/><Relationship Id="rId10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legacy.ingv.it/roma/attivita/pererischio/macrosismica/Seismic/seismic.html" TargetMode="Externa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mailto:chiara.nardin@unitn.it?subject=SPIF%20Presentation%20-%20Ph.D.%20Candidate%20Nardin" TargetMode="Externa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ia13nn/ISPS.git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esse1-gis.mi.ingv.it/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hyperlink" Target="http://zonesismiche.mi.ingv.it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zonesismiche.mi.ingv.it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chiara.nardin@unitn.it?subject=SPIF%20Presentation%20-%20Ph.D.%20Candidate%20Nardin" TargetMode="Externa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chiara.nardin@unitn.it?subject=SPIF%20Presentation%20-%20Ph.D.%20Candidate%20Nardin" TargetMode="Externa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chiara.nardin@unitn.it?subject=SPIF%20Presentation%20-%20Ph.D.%20Candidate%20Nardin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54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hyperlink" Target="http://zonesismiche.mi.ingv.it/" TargetMode="Externa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mailto:chiara.nardin@unitn.it?subject=SPIF%20Presentation%20-%20Ph.D.%20Candidate%20Nardin" TargetMode="External"/><Relationship Id="rId3" Type="http://schemas.openxmlformats.org/officeDocument/2006/relationships/image" Target="../media/image100.png"/><Relationship Id="rId7" Type="http://schemas.openxmlformats.org/officeDocument/2006/relationships/hyperlink" Target="https://en.wikipedia.org/wiki/Probability_density_function" TargetMode="External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Probability_density_function" TargetMode="Externa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chiara.nardin@unitn.it?subject=SPIF%20Presentation%20-%20Ph.D.%20Candidate%20Nardin" TargetMode="External"/><Relationship Id="rId5" Type="http://schemas.openxmlformats.org/officeDocument/2006/relationships/image" Target="../media/image5.png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hyperlink" Target="mailto:chiara.nardin@unitn.it?subject=SPIF%20Presentation%20-%20Ph.D.%20Candidate%20Nardin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mailto:chiara.nardin@unitn.it?subject=SPIF%20Presentation%20-%20Ph.D.%20Candidate%20Nardi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hyperlink" Target="http://zonesismiche.mi.ingv.it/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Probabilistic </a:t>
            </a:r>
          </a:p>
          <a:p>
            <a:r>
              <a:rPr lang="en-US" dirty="0">
                <a:latin typeface="Adobe Caslon Pro"/>
              </a:rPr>
              <a:t>Seismic Hazard &amp; Fragility Analysis</a:t>
            </a:r>
            <a:endParaRPr lang="it-IT" dirty="0">
              <a:latin typeface="Adobe Caslon Pro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>
                <a:latin typeface="Adobe Caslon Pro"/>
              </a:rPr>
              <a:t>Hands-on: </a:t>
            </a:r>
            <a:r>
              <a:rPr lang="en-US" i="1" dirty="0" err="1">
                <a:latin typeface="Adobe Caslon Pro"/>
              </a:rPr>
              <a:t>Matlab</a:t>
            </a:r>
            <a:r>
              <a:rPr lang="en-US" i="1" dirty="0">
                <a:latin typeface="Adobe Caslon Pro"/>
              </a:rPr>
              <a:t> Tutorials</a:t>
            </a:r>
            <a:endParaRPr lang="it-IT" i="1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269671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sz="1800" b="1" i="1" u="sng" dirty="0" err="1"/>
              <a:t>Introduction</a:t>
            </a:r>
            <a:r>
              <a:rPr lang="it-IT" sz="1800" dirty="0"/>
              <a:t>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Hazard</a:t>
            </a:r>
            <a:r>
              <a:rPr lang="it-IT" dirty="0"/>
              <a:t> Analysis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949431" y="4197075"/>
                <a:ext cx="10375555" cy="2295800"/>
              </a:xfrm>
            </p:spPr>
            <p:txBody>
              <a:bodyPr>
                <a:spAutoFit/>
              </a:bodyPr>
              <a:lstStyle/>
              <a:p>
                <a:pPr algn="just">
                  <a:lnSpc>
                    <a:spcPct val="100000"/>
                  </a:lnSpc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𝑖𝑚</m:t>
                    </m:r>
                  </m:oMath>
                </a14:m>
                <a:r>
                  <a:rPr lang="en-US" dirty="0"/>
                  <a:t> is an intensity measure (e.g., peak ground acceleration, peak ground velocity, spectral</a:t>
                </a:r>
              </a:p>
              <a:p>
                <a:pPr algn="just">
                  <a:lnSpc>
                    <a:spcPct val="100000"/>
                  </a:lnSpc>
                </a:pPr>
                <a:r>
                  <a:rPr lang="en-US" dirty="0"/>
                  <a:t>acceleration, etc.),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𝑒𝑑𝑝</m:t>
                    </m:r>
                  </m:oMath>
                </a14:m>
                <a:r>
                  <a:rPr lang="en-US" dirty="0"/>
                  <a:t> is an engineering demand parameter (e.g., </a:t>
                </a:r>
                <a:r>
                  <a:rPr lang="en-US" dirty="0" err="1"/>
                  <a:t>interstorey</a:t>
                </a:r>
                <a:r>
                  <a:rPr lang="en-US" dirty="0"/>
                  <a:t> drift),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 is a damage</a:t>
                </a:r>
              </a:p>
              <a:p>
                <a:pPr algn="just">
                  <a:lnSpc>
                    <a:spcPct val="100000"/>
                  </a:lnSpc>
                </a:pPr>
                <a:r>
                  <a:rPr lang="en-US" dirty="0"/>
                  <a:t>measure (e.g., minor, medium, extensive, collapse),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𝑑𝑣</m:t>
                    </m:r>
                  </m:oMath>
                </a14:m>
                <a:r>
                  <a:rPr lang="en-US" dirty="0"/>
                  <a:t> is a decision variable (e.g., monetary</a:t>
                </a:r>
              </a:p>
              <a:p>
                <a:pPr algn="just">
                  <a:lnSpc>
                    <a:spcPct val="100000"/>
                  </a:lnSpc>
                </a:pPr>
                <a:r>
                  <a:rPr lang="en-US" dirty="0"/>
                  <a:t>losses, fatalities, etc.), </a:t>
                </a:r>
                <a14:m>
                  <m:oMath xmlns:m="http://schemas.openxmlformats.org/officeDocument/2006/math">
                    <m:r>
                      <a:rPr lang="it-IT" dirty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the mean annual rate of events exceeding a given threshold</a:t>
                </a:r>
              </a:p>
              <a:p>
                <a:pPr algn="just">
                  <a:lnSpc>
                    <a:spcPct val="100000"/>
                  </a:lnSpc>
                </a:pPr>
                <a:r>
                  <a:rPr lang="en-US" dirty="0"/>
                  <a:t>for a given variable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, and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it-IT" dirty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it-IT" dirty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dirty="0" err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it-IT" dirty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dirty="0" err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the conditional complementary cumulative distribution function (CCDF)</a:t>
                </a:r>
                <a:endParaRPr lang="it-IT" dirty="0"/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949431" y="4197075"/>
                <a:ext cx="10375555" cy="2295800"/>
              </a:xfrm>
              <a:blipFill>
                <a:blip r:embed="rId3"/>
                <a:stretch>
                  <a:fillRect l="-529" t="-1326" r="-470" b="-21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10</a:t>
            </a:fld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7BF05FF-34A1-4BA9-9B0F-DC427553F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4370" y="3338461"/>
            <a:ext cx="7305675" cy="80962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E2E4E476-F04D-464C-B4EE-24D0A3C075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304" y="2682823"/>
            <a:ext cx="3505200" cy="58102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1EBA837-08A5-4E5F-9F1D-DF70302E3904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6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2148091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sz="1800" b="1" i="1" u="sng" dirty="0" err="1"/>
              <a:t>Introduction</a:t>
            </a:r>
            <a:r>
              <a:rPr lang="it-IT" sz="1800" dirty="0"/>
              <a:t>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Hazard</a:t>
            </a:r>
            <a:r>
              <a:rPr lang="it-IT" dirty="0"/>
              <a:t> Analysis</a:t>
            </a:r>
            <a:endParaRPr lang="en-GB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481263"/>
            <a:ext cx="10576165" cy="4071937"/>
          </a:xfrm>
        </p:spPr>
        <p:txBody>
          <a:bodyPr/>
          <a:lstStyle/>
          <a:p>
            <a:r>
              <a:rPr lang="it-IT" b="1" dirty="0"/>
              <a:t>SHA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basis</a:t>
            </a:r>
            <a:r>
              <a:rPr lang="it-IT" dirty="0"/>
              <a:t> for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earthquake</a:t>
            </a:r>
            <a:r>
              <a:rPr lang="it-IT" dirty="0"/>
              <a:t> </a:t>
            </a:r>
            <a:r>
              <a:rPr lang="it-IT" b="1" dirty="0"/>
              <a:t>design </a:t>
            </a:r>
            <a:r>
              <a:rPr lang="it-IT" b="1" dirty="0" err="1"/>
              <a:t>codes</a:t>
            </a:r>
            <a:r>
              <a:rPr lang="it-IT" b="1" dirty="0"/>
              <a:t> </a:t>
            </a:r>
            <a:r>
              <a:rPr lang="it-IT" dirty="0"/>
              <a:t>and for </a:t>
            </a:r>
            <a:r>
              <a:rPr lang="it-IT" b="1" dirty="0" err="1"/>
              <a:t>seismic</a:t>
            </a:r>
            <a:r>
              <a:rPr lang="it-IT" b="1" dirty="0"/>
              <a:t> </a:t>
            </a:r>
            <a:r>
              <a:rPr lang="it-IT" b="1" dirty="0" err="1"/>
              <a:t>risk</a:t>
            </a:r>
            <a:r>
              <a:rPr lang="it-IT" b="1" dirty="0"/>
              <a:t> </a:t>
            </a:r>
            <a:r>
              <a:rPr lang="it-IT" b="1" dirty="0" err="1"/>
              <a:t>analysis</a:t>
            </a:r>
            <a:r>
              <a:rPr lang="it-IT" b="1" dirty="0"/>
              <a:t> </a:t>
            </a:r>
            <a:r>
              <a:rPr lang="it-IT" dirty="0"/>
              <a:t>of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.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sz="800" dirty="0"/>
          </a:p>
          <a:p>
            <a:endParaRPr lang="it-IT" dirty="0"/>
          </a:p>
          <a:p>
            <a:endParaRPr lang="it-IT" sz="500" dirty="0"/>
          </a:p>
          <a:p>
            <a:r>
              <a:rPr lang="it-IT" i="1" dirty="0" err="1"/>
              <a:t>Useful</a:t>
            </a:r>
            <a:r>
              <a:rPr lang="it-IT" i="1" dirty="0"/>
              <a:t> </a:t>
            </a:r>
            <a:r>
              <a:rPr lang="it-IT" i="1" dirty="0" err="1"/>
              <a:t>definitions</a:t>
            </a:r>
            <a:r>
              <a:rPr lang="it-IT" i="1" dirty="0"/>
              <a:t>:</a:t>
            </a:r>
          </a:p>
          <a:p>
            <a:r>
              <a:rPr lang="en-GB" b="1" i="1" dirty="0"/>
              <a:t>seismic hazard</a:t>
            </a:r>
            <a:r>
              <a:rPr lang="en-GB" dirty="0"/>
              <a:t> := the exceedance (or occurrence) probability for a </a:t>
            </a:r>
            <a:r>
              <a:rPr lang="en-GB" u="sng" dirty="0"/>
              <a:t>given</a:t>
            </a:r>
            <a:r>
              <a:rPr lang="en-GB" dirty="0"/>
              <a:t> ground motion </a:t>
            </a:r>
            <a:r>
              <a:rPr lang="en-GB" u="sng" dirty="0"/>
              <a:t>intensity measure threshold</a:t>
            </a:r>
            <a:r>
              <a:rPr lang="en-GB" dirty="0"/>
              <a:t>, site and time interval</a:t>
            </a:r>
          </a:p>
          <a:p>
            <a:r>
              <a:rPr lang="en-GB" b="1" i="1" dirty="0"/>
              <a:t>seismic risk</a:t>
            </a:r>
            <a:r>
              <a:rPr lang="en-GB" dirty="0"/>
              <a:t>:= the exceedance (or occurrence) probability for a </a:t>
            </a:r>
            <a:r>
              <a:rPr lang="en-GB" u="sng" dirty="0"/>
              <a:t>given loss threshold</a:t>
            </a:r>
            <a:r>
              <a:rPr lang="en-GB" dirty="0"/>
              <a:t>, site and time interval.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11</a:t>
            </a:fld>
            <a:endParaRPr lang="it-IT" dirty="0"/>
          </a:p>
        </p:txBody>
      </p:sp>
      <p:graphicFrame>
        <p:nvGraphicFramePr>
          <p:cNvPr id="7" name="Diagramma 6"/>
          <p:cNvGraphicFramePr/>
          <p:nvPr>
            <p:extLst>
              <p:ext uri="{D42A27DB-BD31-4B8C-83A1-F6EECF244321}">
                <p14:modId xmlns:p14="http://schemas.microsoft.com/office/powerpoint/2010/main" val="1460066353"/>
              </p:ext>
            </p:extLst>
          </p:nvPr>
        </p:nvGraphicFramePr>
        <p:xfrm>
          <a:off x="2932987" y="2458113"/>
          <a:ext cx="6639276" cy="3456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/>
              <p:cNvSpPr txBox="1"/>
              <p:nvPr/>
            </p:nvSpPr>
            <p:spPr>
              <a:xfrm>
                <a:off x="3148316" y="3757205"/>
                <a:ext cx="1228926" cy="13849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𝐼𝑀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↓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b="0" dirty="0">
                  <a:ea typeface="Cambria Math" panose="02040503050406030204" pitchFamily="18" charset="0"/>
                </a:endParaRPr>
              </a:p>
              <a:p>
                <a:endParaRPr lang="it-IT" b="0" dirty="0">
                  <a:ea typeface="Cambria Math" panose="02040503050406030204" pitchFamily="18" charset="0"/>
                </a:endParaRP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8" name="CasellaDiTesto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8316" y="3757205"/>
                <a:ext cx="1228926" cy="1384995"/>
              </a:xfrm>
              <a:prstGeom prst="rect">
                <a:avLst/>
              </a:prstGeom>
              <a:blipFill rotWithShape="0">
                <a:blip r:embed="rId8"/>
                <a:stretch>
                  <a:fillRect l="-2475" r="-445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/>
              <p:cNvSpPr txBox="1"/>
              <p:nvPr/>
            </p:nvSpPr>
            <p:spPr>
              <a:xfrm>
                <a:off x="4890306" y="3701118"/>
                <a:ext cx="1247201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𝐸𝐷𝑃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↓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𝐸𝐷𝑃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b="0" dirty="0">
                  <a:ea typeface="Cambria Math" panose="02040503050406030204" pitchFamily="18" charset="0"/>
                </a:endParaRPr>
              </a:p>
              <a:p>
                <a:endParaRPr lang="it-IT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CasellaDiTes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0306" y="3701118"/>
                <a:ext cx="1247201" cy="1107996"/>
              </a:xfrm>
              <a:prstGeom prst="rect">
                <a:avLst/>
              </a:prstGeom>
              <a:blipFill rotWithShape="0">
                <a:blip r:embed="rId9"/>
                <a:stretch>
                  <a:fillRect l="-1951" r="-390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/>
              <p:cNvSpPr txBox="1"/>
              <p:nvPr/>
            </p:nvSpPr>
            <p:spPr>
              <a:xfrm>
                <a:off x="6568411" y="3701117"/>
                <a:ext cx="1304909" cy="13849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𝐷𝑀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𝐸𝐷𝑃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↓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b="0" dirty="0">
                  <a:ea typeface="Cambria Math" panose="02040503050406030204" pitchFamily="18" charset="0"/>
                </a:endParaRPr>
              </a:p>
              <a:p>
                <a:endParaRPr lang="it-IT" b="0" dirty="0">
                  <a:ea typeface="Cambria Math" panose="02040503050406030204" pitchFamily="18" charset="0"/>
                </a:endParaRP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10" name="CasellaDiTesto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8411" y="3701117"/>
                <a:ext cx="1304909" cy="1384995"/>
              </a:xfrm>
              <a:prstGeom prst="rect">
                <a:avLst/>
              </a:prstGeom>
              <a:blipFill rotWithShape="0">
                <a:blip r:embed="rId10"/>
                <a:stretch>
                  <a:fillRect l="-2791" r="-41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/>
              <p:cNvSpPr txBox="1"/>
              <p:nvPr/>
            </p:nvSpPr>
            <p:spPr>
              <a:xfrm>
                <a:off x="8231907" y="3701117"/>
                <a:ext cx="1168718" cy="13849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endChr m:val="|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𝐷𝑉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𝐷𝑀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↓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𝐷𝑉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b="0" dirty="0">
                  <a:ea typeface="Cambria Math" panose="02040503050406030204" pitchFamily="18" charset="0"/>
                </a:endParaRPr>
              </a:p>
              <a:p>
                <a:endParaRPr lang="it-IT" b="0" dirty="0">
                  <a:ea typeface="Cambria Math" panose="02040503050406030204" pitchFamily="18" charset="0"/>
                </a:endParaRP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11" name="CasellaDiTesto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1907" y="3701117"/>
                <a:ext cx="1168718" cy="1384995"/>
              </a:xfrm>
              <a:prstGeom prst="rect">
                <a:avLst/>
              </a:prstGeom>
              <a:blipFill rotWithShape="0">
                <a:blip r:embed="rId11"/>
                <a:stretch>
                  <a:fillRect l="-2604" r="-468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Connettore 4 18"/>
          <p:cNvCxnSpPr/>
          <p:nvPr/>
        </p:nvCxnSpPr>
        <p:spPr>
          <a:xfrm flipH="1">
            <a:off x="2932987" y="4475756"/>
            <a:ext cx="6639276" cy="12700"/>
          </a:xfrm>
          <a:prstGeom prst="bentConnector5">
            <a:avLst>
              <a:gd name="adj1" fmla="val -3443"/>
              <a:gd name="adj2" fmla="val -11113055"/>
              <a:gd name="adj3" fmla="val 103443"/>
            </a:avLst>
          </a:prstGeom>
          <a:ln w="41275">
            <a:solidFill>
              <a:srgbClr val="A0162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90378C0-9707-4744-9CAF-76D0C8DE2E00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1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722805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sz="1800" b="1" i="1" u="sng" dirty="0" err="1"/>
              <a:t>Introduction</a:t>
            </a:r>
            <a:r>
              <a:rPr lang="it-IT" sz="1800" dirty="0"/>
              <a:t>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Hazard</a:t>
            </a:r>
            <a:r>
              <a:rPr lang="it-IT" dirty="0"/>
              <a:t> Analysis - </a:t>
            </a:r>
            <a:r>
              <a:rPr lang="it-IT" dirty="0" err="1"/>
              <a:t>Overview</a:t>
            </a:r>
            <a:endParaRPr lang="en-GB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31839" y="2586512"/>
            <a:ext cx="4881884" cy="1664674"/>
          </a:xfrm>
        </p:spPr>
        <p:txBody>
          <a:bodyPr numCol="1"/>
          <a:lstStyle/>
          <a:p>
            <a:r>
              <a:rPr lang="it-IT" dirty="0" err="1"/>
              <a:t>Reliable</a:t>
            </a:r>
            <a:r>
              <a:rPr lang="it-IT" dirty="0"/>
              <a:t> SHA in </a:t>
            </a:r>
            <a:r>
              <a:rPr lang="it-IT" dirty="0" err="1"/>
              <a:t>order</a:t>
            </a:r>
            <a:r>
              <a:rPr lang="it-IT" dirty="0"/>
              <a:t> </a:t>
            </a:r>
            <a:r>
              <a:rPr lang="it-IT" b="1" dirty="0"/>
              <a:t>to </a:t>
            </a:r>
            <a:r>
              <a:rPr lang="it-IT" b="1" dirty="0" err="1"/>
              <a:t>minimize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Loss</a:t>
            </a:r>
            <a:r>
              <a:rPr lang="it-IT" b="1" dirty="0"/>
              <a:t> of life</a:t>
            </a:r>
            <a:r>
              <a:rPr lang="it-IT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Property</a:t>
            </a:r>
            <a:r>
              <a:rPr lang="it-IT" b="1" dirty="0"/>
              <a:t> </a:t>
            </a:r>
            <a:r>
              <a:rPr lang="it-IT" b="1" dirty="0" err="1"/>
              <a:t>damage</a:t>
            </a:r>
            <a:r>
              <a:rPr lang="it-IT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Social and </a:t>
            </a:r>
            <a:r>
              <a:rPr lang="it-IT" b="1" dirty="0" err="1"/>
              <a:t>Economic</a:t>
            </a:r>
            <a:r>
              <a:rPr lang="it-IT" b="1" dirty="0"/>
              <a:t> </a:t>
            </a:r>
            <a:r>
              <a:rPr lang="it-IT" b="1" dirty="0" err="1"/>
              <a:t>disruption</a:t>
            </a:r>
            <a:r>
              <a:rPr lang="it-IT" dirty="0"/>
              <a:t>.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12</a:t>
            </a:fld>
            <a:endParaRPr lang="it-IT" dirty="0"/>
          </a:p>
        </p:txBody>
      </p:sp>
      <p:grpSp>
        <p:nvGrpSpPr>
          <p:cNvPr id="5" name="Gruppo 4"/>
          <p:cNvGrpSpPr/>
          <p:nvPr/>
        </p:nvGrpSpPr>
        <p:grpSpPr>
          <a:xfrm>
            <a:off x="895840" y="4338453"/>
            <a:ext cx="1626710" cy="1952052"/>
            <a:chOff x="1104184" y="4422443"/>
            <a:chExt cx="1626710" cy="1952052"/>
          </a:xfrm>
        </p:grpSpPr>
        <p:grpSp>
          <p:nvGrpSpPr>
            <p:cNvPr id="12" name="Gruppo 11"/>
            <p:cNvGrpSpPr/>
            <p:nvPr/>
          </p:nvGrpSpPr>
          <p:grpSpPr>
            <a:xfrm>
              <a:off x="1104184" y="4422443"/>
              <a:ext cx="1626710" cy="1952052"/>
              <a:chOff x="2053" y="752248"/>
              <a:chExt cx="1626710" cy="1952052"/>
            </a:xfrm>
            <a:scene3d>
              <a:camera prst="orthographicFront"/>
              <a:lightRig rig="flat" dir="t"/>
            </a:scene3d>
          </p:grpSpPr>
          <p:sp>
            <p:nvSpPr>
              <p:cNvPr id="13" name="Rettangolo arrotondato 12"/>
              <p:cNvSpPr/>
              <p:nvPr/>
            </p:nvSpPr>
            <p:spPr>
              <a:xfrm>
                <a:off x="2053" y="752248"/>
                <a:ext cx="1626710" cy="1952052"/>
              </a:xfrm>
              <a:prstGeom prst="roundRect">
                <a:avLst>
                  <a:gd name="adj" fmla="val 5000"/>
                </a:avLst>
              </a:prstGeom>
              <a:gradFill flip="none" rotWithShape="0">
                <a:gsLst>
                  <a:gs pos="0">
                    <a:srgbClr val="A01625">
                      <a:tint val="66000"/>
                      <a:satMod val="160000"/>
                    </a:srgbClr>
                  </a:gs>
                  <a:gs pos="50000">
                    <a:srgbClr val="A01625">
                      <a:tint val="44500"/>
                      <a:satMod val="160000"/>
                    </a:srgbClr>
                  </a:gs>
                  <a:gs pos="100000">
                    <a:srgbClr val="A01625">
                      <a:tint val="23500"/>
                      <a:satMod val="160000"/>
                    </a:srgbClr>
                  </a:gs>
                </a:gsLst>
                <a:lin ang="18900000" scaled="1"/>
                <a:tileRect/>
              </a:gradFill>
              <a:ln w="38100">
                <a:solidFill>
                  <a:srgbClr val="A01625"/>
                </a:solidFill>
              </a:ln>
              <a:sp3d prstMaterial="dkEdge">
                <a:bevelT w="8200" h="38100"/>
              </a:sp3d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</p:sp>
          <p:sp>
            <p:nvSpPr>
              <p:cNvPr id="14" name="Rettangolo 13"/>
              <p:cNvSpPr/>
              <p:nvPr/>
            </p:nvSpPr>
            <p:spPr>
              <a:xfrm rot="16200000">
                <a:off x="-635616" y="1389919"/>
                <a:ext cx="1600682" cy="325342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spcFirstLastPara="0" vert="horz" wrap="square" lIns="0" tIns="41148" rIns="53340" bIns="0" numCol="1" spcCol="1270" anchor="t" anchorCtr="0">
                <a:noAutofit/>
              </a:bodyPr>
              <a:lstStyle/>
              <a:p>
                <a:pPr lvl="0" algn="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it-IT" sz="1200" b="1" kern="1200" dirty="0">
                    <a:latin typeface="+mj-lt"/>
                  </a:rPr>
                  <a:t>HAZARD</a:t>
                </a:r>
                <a:endParaRPr lang="en-GB" sz="1200" b="1" kern="1200" dirty="0">
                  <a:latin typeface="+mj-lt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CasellaDiTesto 14"/>
                <p:cNvSpPr txBox="1"/>
                <p:nvPr/>
              </p:nvSpPr>
              <p:spPr>
                <a:xfrm>
                  <a:off x="1317102" y="4989500"/>
                  <a:ext cx="1228926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endChr m:val="|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𝐼𝑀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oMath>
                    </m:oMathPara>
                  </a14:m>
                  <a:endParaRPr lang="it-IT" b="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𝐼𝑀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it-IT" b="0" dirty="0">
                    <a:ea typeface="Cambria Math" panose="02040503050406030204" pitchFamily="18" charset="0"/>
                  </a:endParaRPr>
                </a:p>
                <a:p>
                  <a:endParaRPr lang="it-IT" b="0" dirty="0">
                    <a:ea typeface="Cambria Math" panose="02040503050406030204" pitchFamily="18" charset="0"/>
                  </a:endParaRPr>
                </a:p>
                <a:p>
                  <a:endParaRPr lang="en-GB" dirty="0"/>
                </a:p>
              </p:txBody>
            </p:sp>
          </mc:Choice>
          <mc:Fallback xmlns="">
            <p:sp>
              <p:nvSpPr>
                <p:cNvPr id="15" name="CasellaDiTesto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17102" y="4989500"/>
                  <a:ext cx="1228926" cy="138499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2488" t="-441" r="-4975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6" name="Gruppo 15"/>
            <p:cNvGrpSpPr/>
            <p:nvPr/>
          </p:nvGrpSpPr>
          <p:grpSpPr>
            <a:xfrm>
              <a:off x="1334128" y="4422443"/>
              <a:ext cx="1211899" cy="1952052"/>
              <a:chOff x="298066" y="752248"/>
              <a:chExt cx="1211899" cy="1952052"/>
            </a:xfrm>
            <a:scene3d>
              <a:camera prst="orthographicFront"/>
              <a:lightRig rig="flat" dir="t"/>
            </a:scene3d>
          </p:grpSpPr>
          <p:sp>
            <p:nvSpPr>
              <p:cNvPr id="17" name="Rettangolo 16"/>
              <p:cNvSpPr/>
              <p:nvPr/>
            </p:nvSpPr>
            <p:spPr>
              <a:xfrm>
                <a:off x="298066" y="752248"/>
                <a:ext cx="1211899" cy="1952052"/>
              </a:xfrm>
              <a:prstGeom prst="rect">
                <a:avLst/>
              </a:prstGeom>
              <a:noFill/>
              <a:ln>
                <a:noFill/>
              </a:ln>
              <a:sp3d/>
            </p:spPr>
            <p:style>
              <a:lnRef idx="0">
                <a:scrgbClr r="0" g="0" b="0"/>
              </a:lnRef>
              <a:fillRef idx="2">
                <a:scrgbClr r="0" g="0" b="0"/>
              </a:fillRef>
              <a:effectRef idx="1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</p:sp>
          <p:sp>
            <p:nvSpPr>
              <p:cNvPr id="18" name="Rettangolo 17"/>
              <p:cNvSpPr/>
              <p:nvPr/>
            </p:nvSpPr>
            <p:spPr>
              <a:xfrm>
                <a:off x="298066" y="752248"/>
                <a:ext cx="1211899" cy="1952052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spcFirstLastPara="0" vert="horz" wrap="square" lIns="0" tIns="51435" rIns="0" bIns="0" numCol="1" spcCol="1270" anchor="t" anchorCtr="0">
                <a:noAutofit/>
              </a:bodyPr>
              <a:lstStyle/>
              <a:p>
                <a:pPr lvl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it-IT" sz="1500" kern="1200" dirty="0" err="1">
                    <a:latin typeface="+mj-lt"/>
                  </a:rPr>
                  <a:t>Hazard</a:t>
                </a:r>
                <a:r>
                  <a:rPr lang="it-IT" sz="1500" kern="1200" dirty="0">
                    <a:latin typeface="+mj-lt"/>
                  </a:rPr>
                  <a:t> </a:t>
                </a:r>
                <a:r>
                  <a:rPr lang="it-IT" sz="1500" kern="1200" dirty="0" err="1">
                    <a:latin typeface="+mj-lt"/>
                  </a:rPr>
                  <a:t>analysis</a:t>
                </a:r>
                <a:endParaRPr lang="it-IT" sz="1500" kern="1200" dirty="0">
                  <a:latin typeface="+mj-lt"/>
                </a:endParaRPr>
              </a:p>
              <a:p>
                <a:pPr lvl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it-IT" sz="1500" kern="1200" dirty="0">
                  <a:latin typeface="+mj-lt"/>
                </a:endParaRPr>
              </a:p>
              <a:p>
                <a:pPr lvl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it-IT" sz="500" kern="1200" dirty="0">
                  <a:latin typeface="+mj-lt"/>
                </a:endParaRPr>
              </a:p>
              <a:p>
                <a:pPr lvl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it-IT" sz="1500" kern="1200" dirty="0">
                  <a:latin typeface="+mj-lt"/>
                </a:endParaRPr>
              </a:p>
              <a:p>
                <a:pPr lvl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it-IT" sz="1500" kern="1200" dirty="0">
                  <a:latin typeface="+mj-lt"/>
                </a:endParaRPr>
              </a:p>
              <a:p>
                <a:pPr lvl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it-IT" sz="1500" i="1" kern="1200" dirty="0" err="1">
                    <a:latin typeface="+mj-lt"/>
                  </a:rPr>
                  <a:t>intensity</a:t>
                </a:r>
                <a:r>
                  <a:rPr lang="it-IT" sz="1500" i="1" kern="1200" dirty="0">
                    <a:latin typeface="+mj-lt"/>
                  </a:rPr>
                  <a:t> </a:t>
                </a:r>
                <a:r>
                  <a:rPr lang="it-IT" sz="1500" i="1" kern="1200" dirty="0" err="1">
                    <a:latin typeface="+mj-lt"/>
                  </a:rPr>
                  <a:t>measure</a:t>
                </a:r>
                <a:endParaRPr lang="it-IT" sz="1500" i="1" kern="1200" dirty="0">
                  <a:latin typeface="+mj-lt"/>
                </a:endParaRPr>
              </a:p>
              <a:p>
                <a:pPr lvl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1500" kern="1200" dirty="0">
                  <a:latin typeface="+mj-lt"/>
                </a:endParaRPr>
              </a:p>
            </p:txBody>
          </p:sp>
        </p:grpSp>
      </p:grpSp>
      <p:sp>
        <p:nvSpPr>
          <p:cNvPr id="22" name="CasellaDiTesto 21"/>
          <p:cNvSpPr txBox="1"/>
          <p:nvPr/>
        </p:nvSpPr>
        <p:spPr>
          <a:xfrm>
            <a:off x="4114559" y="4809557"/>
            <a:ext cx="1639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u="sng" dirty="0">
                <a:latin typeface="+mj-lt"/>
              </a:rPr>
              <a:t>PBEE Framework</a:t>
            </a:r>
            <a:r>
              <a:rPr lang="it-IT" b="1" dirty="0">
                <a:latin typeface="+mj-lt"/>
              </a:rPr>
              <a:t> !</a:t>
            </a:r>
            <a:endParaRPr lang="en-GB" b="1" dirty="0">
              <a:latin typeface="+mj-lt"/>
            </a:endParaRPr>
          </a:p>
        </p:txBody>
      </p:sp>
      <p:cxnSp>
        <p:nvCxnSpPr>
          <p:cNvPr id="24" name="Connettore 2 23"/>
          <p:cNvCxnSpPr>
            <a:stCxn id="4" idx="2"/>
            <a:endCxn id="22" idx="1"/>
          </p:cNvCxnSpPr>
          <p:nvPr/>
        </p:nvCxnSpPr>
        <p:spPr>
          <a:xfrm>
            <a:off x="3172781" y="4251186"/>
            <a:ext cx="941778" cy="881537"/>
          </a:xfrm>
          <a:prstGeom prst="straightConnector1">
            <a:avLst/>
          </a:prstGeom>
          <a:ln w="41275">
            <a:solidFill>
              <a:srgbClr val="A0162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Segnaposto testo 3"/>
          <p:cNvSpPr txBox="1">
            <a:spLocks/>
          </p:cNvSpPr>
          <p:nvPr/>
        </p:nvSpPr>
        <p:spPr>
          <a:xfrm>
            <a:off x="5896076" y="2561491"/>
            <a:ext cx="10576165" cy="2067588"/>
          </a:xfrm>
          <a:prstGeom prst="rect">
            <a:avLst/>
          </a:prstGeom>
        </p:spPr>
        <p:txBody>
          <a:bodyPr numCol="2"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b="1" dirty="0"/>
              <a:t>Base-</a:t>
            </a:r>
            <a:r>
              <a:rPr lang="it-IT" b="1" dirty="0" err="1"/>
              <a:t>ground</a:t>
            </a:r>
            <a:r>
              <a:rPr lang="it-IT" dirty="0"/>
              <a:t>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Seismic-</a:t>
            </a:r>
            <a:r>
              <a:rPr lang="it-IT" b="1" dirty="0" err="1"/>
              <a:t>structural</a:t>
            </a:r>
            <a:r>
              <a:rPr lang="it-IT" b="1" dirty="0"/>
              <a:t> design</a:t>
            </a:r>
            <a:r>
              <a:rPr lang="it-IT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Financial-</a:t>
            </a:r>
            <a:r>
              <a:rPr lang="it-IT" b="1" dirty="0" err="1"/>
              <a:t>insurance</a:t>
            </a:r>
            <a:r>
              <a:rPr lang="it-IT" dirty="0"/>
              <a:t> </a:t>
            </a:r>
            <a:r>
              <a:rPr lang="it-IT" dirty="0" err="1"/>
              <a:t>policies</a:t>
            </a:r>
            <a:r>
              <a:rPr lang="it-IT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Emergency-</a:t>
            </a:r>
            <a:r>
              <a:rPr lang="it-IT" b="1" dirty="0" err="1"/>
              <a:t>response</a:t>
            </a:r>
            <a:r>
              <a:rPr lang="it-IT" b="1" dirty="0"/>
              <a:t> </a:t>
            </a:r>
            <a:r>
              <a:rPr lang="it-IT" dirty="0" err="1"/>
              <a:t>policies</a:t>
            </a:r>
            <a:r>
              <a:rPr lang="it-IT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Post-</a:t>
            </a:r>
            <a:r>
              <a:rPr lang="it-IT" b="1" dirty="0" err="1"/>
              <a:t>earthquake</a:t>
            </a:r>
            <a:r>
              <a:rPr lang="it-IT" b="1" dirty="0"/>
              <a:t> </a:t>
            </a:r>
            <a:r>
              <a:rPr lang="it-IT" dirty="0" err="1"/>
              <a:t>recovery</a:t>
            </a:r>
            <a:r>
              <a:rPr lang="it-IT" dirty="0"/>
              <a:t>.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sz="800" dirty="0"/>
          </a:p>
          <a:p>
            <a:endParaRPr lang="it-IT" dirty="0"/>
          </a:p>
          <a:p>
            <a:endParaRPr lang="it-IT" sz="500" dirty="0"/>
          </a:p>
        </p:txBody>
      </p:sp>
      <p:sp>
        <p:nvSpPr>
          <p:cNvPr id="35" name="CasellaDiTesto 34"/>
          <p:cNvSpPr txBox="1"/>
          <p:nvPr/>
        </p:nvSpPr>
        <p:spPr>
          <a:xfrm>
            <a:off x="2941320" y="6253361"/>
            <a:ext cx="8375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hlinkClick r:id="rId4"/>
              </a:rPr>
              <a:t>https://peer.berkeley.edu/sites/default/files/web_peer10_02_sanaz_rezaeian_and_armen_der_kiureghian.pdf</a:t>
            </a:r>
            <a:endParaRPr lang="en-GB" sz="1400" i="1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E9FFA15-BBCB-418F-89DF-6B71461FA10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534300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a 6"/>
          <p:cNvGraphicFramePr/>
          <p:nvPr>
            <p:extLst>
              <p:ext uri="{D42A27DB-BD31-4B8C-83A1-F6EECF244321}">
                <p14:modId xmlns:p14="http://schemas.microsoft.com/office/powerpoint/2010/main" val="216714699"/>
              </p:ext>
            </p:extLst>
          </p:nvPr>
        </p:nvGraphicFramePr>
        <p:xfrm>
          <a:off x="-274319" y="1765935"/>
          <a:ext cx="12191999" cy="515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egnaposto tes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sz="1800" b="1" i="1" u="sng" dirty="0" err="1"/>
              <a:t>Introduction</a:t>
            </a:r>
            <a:r>
              <a:rPr lang="it-IT" sz="1800" dirty="0"/>
              <a:t>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Hazard</a:t>
            </a:r>
            <a:r>
              <a:rPr lang="it-IT" dirty="0"/>
              <a:t> Analysis – DSHA vs PSHA</a:t>
            </a:r>
            <a:endParaRPr lang="en-GB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13</a:t>
            </a:fld>
            <a:endParaRPr lang="it-IT" dirty="0"/>
          </a:p>
        </p:txBody>
      </p:sp>
      <p:sp>
        <p:nvSpPr>
          <p:cNvPr id="35" name="CasellaDiTesto 34"/>
          <p:cNvSpPr txBox="1"/>
          <p:nvPr/>
        </p:nvSpPr>
        <p:spPr>
          <a:xfrm>
            <a:off x="2941320" y="6367660"/>
            <a:ext cx="8375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/>
              <a:t>Four steps of a DSHA and PSHA analyses - Kramer, 1996</a:t>
            </a:r>
          </a:p>
        </p:txBody>
      </p:sp>
      <p:sp>
        <p:nvSpPr>
          <p:cNvPr id="20" name="CasellaDiTesto 19"/>
          <p:cNvSpPr txBox="1"/>
          <p:nvPr/>
        </p:nvSpPr>
        <p:spPr>
          <a:xfrm>
            <a:off x="13959599" y="3864977"/>
            <a:ext cx="1639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u="sng" dirty="0">
                <a:latin typeface="+mj-lt"/>
              </a:rPr>
              <a:t>PBEE Framework</a:t>
            </a:r>
            <a:r>
              <a:rPr lang="it-IT" b="1" dirty="0">
                <a:latin typeface="+mj-lt"/>
              </a:rPr>
              <a:t> !</a:t>
            </a:r>
            <a:endParaRPr lang="en-GB" b="1" dirty="0">
              <a:latin typeface="+mj-lt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E7DF72F-39CB-4980-B78A-61D8166BDA0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8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930008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90F5-758E-483D-99F8-6CFBB1F785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DSHA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AC3F1D6-611C-42C9-BB0A-E1A36B8091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23" y="2536500"/>
            <a:ext cx="10583863" cy="3889375"/>
          </a:xfrm>
        </p:spPr>
        <p:txBody>
          <a:bodyPr/>
          <a:lstStyle/>
          <a:p>
            <a:r>
              <a:rPr lang="en-GB" dirty="0"/>
              <a:t>Deterministic Seismic Hazard Analysis (DSHA) consists in the analysis of a particular seismic scenario. The output is the intensity level of the scenario: the occurrence of an earthquake of specific size at a given location.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14</a:t>
            </a:fld>
            <a:endParaRPr lang="it-IT" dirty="0"/>
          </a:p>
        </p:txBody>
      </p:sp>
      <p:sp>
        <p:nvSpPr>
          <p:cNvPr id="9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b="1" i="1" u="sng" dirty="0" err="1"/>
              <a:t>Introduction</a:t>
            </a:r>
            <a:r>
              <a:rPr lang="it-IT" sz="1800" dirty="0"/>
              <a:t>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7" name="Rettangolo 16"/>
          <p:cNvSpPr/>
          <p:nvPr/>
        </p:nvSpPr>
        <p:spPr>
          <a:xfrm>
            <a:off x="982250" y="4310289"/>
            <a:ext cx="1737410" cy="1486534"/>
          </a:xfrm>
          <a:prstGeom prst="rect">
            <a:avLst/>
          </a:prstGeom>
          <a:blipFill dpi="0" rotWithShape="1">
            <a:blip r:embed="rId3"/>
            <a:srcRect/>
            <a:stretch>
              <a:fillRect l="923" t="540" r="-129196" b="-116005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8" name="Gruppo 17"/>
          <p:cNvGrpSpPr/>
          <p:nvPr/>
        </p:nvGrpSpPr>
        <p:grpSpPr>
          <a:xfrm>
            <a:off x="874673" y="5796823"/>
            <a:ext cx="2313994" cy="1706762"/>
            <a:chOff x="94578" y="2654371"/>
            <a:chExt cx="1737410" cy="1706762"/>
          </a:xfrm>
        </p:grpSpPr>
        <p:sp>
          <p:nvSpPr>
            <p:cNvPr id="22" name="Rettangolo 21"/>
            <p:cNvSpPr/>
            <p:nvPr/>
          </p:nvSpPr>
          <p:spPr>
            <a:xfrm>
              <a:off x="94578" y="2654371"/>
              <a:ext cx="1737410" cy="170676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Rettangolo 22"/>
            <p:cNvSpPr/>
            <p:nvPr/>
          </p:nvSpPr>
          <p:spPr>
            <a:xfrm>
              <a:off x="94578" y="2654371"/>
              <a:ext cx="1737410" cy="17067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60" tIns="48260" rIns="48260" bIns="4826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it-IT" sz="1600" kern="1200" dirty="0"/>
                <a:t>Definition of </a:t>
              </a:r>
              <a:r>
                <a:rPr lang="it-IT" sz="1600" kern="1200" dirty="0" err="1"/>
                <a:t>earthquake</a:t>
              </a:r>
              <a:r>
                <a:rPr lang="it-IT" sz="1600" kern="1200" dirty="0"/>
                <a:t> </a:t>
              </a:r>
              <a:r>
                <a:rPr lang="it-IT" sz="1600" kern="1200" dirty="0" err="1"/>
                <a:t>source’s</a:t>
              </a:r>
              <a:r>
                <a:rPr lang="it-IT" sz="1600" kern="1200" dirty="0"/>
                <a:t> </a:t>
              </a:r>
              <a:r>
                <a:rPr lang="it-IT" sz="1600" kern="1200" dirty="0" err="1"/>
                <a:t>geometry</a:t>
              </a:r>
              <a:r>
                <a:rPr lang="it-IT" sz="1600" kern="1200" dirty="0"/>
                <a:t> and </a:t>
              </a:r>
              <a:r>
                <a:rPr lang="it-IT" sz="1600" kern="1200" dirty="0" err="1"/>
                <a:t>earthquake</a:t>
              </a:r>
              <a:r>
                <a:rPr lang="it-IT" sz="1600" kern="1200" dirty="0"/>
                <a:t> </a:t>
              </a:r>
              <a:r>
                <a:rPr lang="it-IT" sz="1600" kern="1200" dirty="0" err="1"/>
                <a:t>potential</a:t>
              </a:r>
              <a:endParaRPr lang="en-GB" sz="1600" kern="1200" dirty="0"/>
            </a:p>
          </p:txBody>
        </p:sp>
      </p:grpSp>
      <p:grpSp>
        <p:nvGrpSpPr>
          <p:cNvPr id="19" name="Gruppo 18"/>
          <p:cNvGrpSpPr/>
          <p:nvPr/>
        </p:nvGrpSpPr>
        <p:grpSpPr>
          <a:xfrm>
            <a:off x="803255" y="3476488"/>
            <a:ext cx="2456829" cy="723688"/>
            <a:chOff x="2817" y="690677"/>
            <a:chExt cx="1835228" cy="367045"/>
          </a:xfrm>
          <a:solidFill>
            <a:srgbClr val="CE0E2D"/>
          </a:solidFill>
        </p:grpSpPr>
        <p:sp>
          <p:nvSpPr>
            <p:cNvPr id="20" name="Rettangolo 19"/>
            <p:cNvSpPr/>
            <p:nvPr/>
          </p:nvSpPr>
          <p:spPr>
            <a:xfrm>
              <a:off x="2817" y="690677"/>
              <a:ext cx="1835228" cy="367045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ettangolo 20"/>
            <p:cNvSpPr/>
            <p:nvPr/>
          </p:nvSpPr>
          <p:spPr>
            <a:xfrm>
              <a:off x="2817" y="690677"/>
              <a:ext cx="1835228" cy="36704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7940" tIns="27940" rIns="27940" bIns="27940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it-IT" sz="1400" b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i. </a:t>
              </a:r>
              <a:r>
                <a:rPr lang="it-IT" sz="1400" b="1" kern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Identification</a:t>
              </a:r>
              <a:r>
                <a:rPr lang="it-IT" sz="1400" b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 and </a:t>
              </a:r>
              <a:r>
                <a:rPr lang="it-IT" sz="1400" b="1" kern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Characterization</a:t>
              </a:r>
              <a:r>
                <a:rPr lang="it-IT" sz="1400" b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 of </a:t>
              </a:r>
              <a:r>
                <a:rPr lang="it-IT" sz="1400" b="1" kern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sources</a:t>
              </a:r>
              <a:endParaRPr lang="en-GB" sz="1400" b="1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5" name="Gruppo 24"/>
          <p:cNvGrpSpPr/>
          <p:nvPr/>
        </p:nvGrpSpPr>
        <p:grpSpPr>
          <a:xfrm>
            <a:off x="3540184" y="5796823"/>
            <a:ext cx="2313994" cy="1706762"/>
            <a:chOff x="94578" y="2654371"/>
            <a:chExt cx="1737410" cy="1706762"/>
          </a:xfrm>
        </p:grpSpPr>
        <p:sp>
          <p:nvSpPr>
            <p:cNvPr id="26" name="Rettangolo 25"/>
            <p:cNvSpPr/>
            <p:nvPr/>
          </p:nvSpPr>
          <p:spPr>
            <a:xfrm>
              <a:off x="94578" y="2654371"/>
              <a:ext cx="1737410" cy="170676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Rettangolo 26"/>
            <p:cNvSpPr/>
            <p:nvPr/>
          </p:nvSpPr>
          <p:spPr>
            <a:xfrm>
              <a:off x="94578" y="2654371"/>
              <a:ext cx="1737410" cy="17067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60" tIns="48260" rIns="48260" bIns="4826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it-IT" sz="1600" kern="1200" dirty="0"/>
                <a:t>Evaluation of </a:t>
              </a:r>
              <a:r>
                <a:rPr lang="it-IT" sz="1600" kern="1200" dirty="0" err="1"/>
                <a:t>distance</a:t>
              </a:r>
              <a:r>
                <a:rPr lang="it-IT" sz="1600" kern="1200" dirty="0"/>
                <a:t> </a:t>
              </a:r>
              <a:r>
                <a:rPr lang="it-IT" sz="1600" kern="1200" dirty="0" err="1"/>
                <a:t>between</a:t>
              </a:r>
              <a:r>
                <a:rPr lang="it-IT" sz="1600" kern="1200" dirty="0"/>
                <a:t> source zone – site of </a:t>
              </a:r>
              <a:r>
                <a:rPr lang="it-IT" sz="1600" kern="1200" dirty="0" err="1"/>
                <a:t>interest</a:t>
              </a:r>
              <a:endParaRPr lang="en-GB" sz="1600" kern="1200" dirty="0"/>
            </a:p>
          </p:txBody>
        </p:sp>
      </p:grpSp>
      <p:grpSp>
        <p:nvGrpSpPr>
          <p:cNvPr id="28" name="Gruppo 27"/>
          <p:cNvGrpSpPr/>
          <p:nvPr/>
        </p:nvGrpSpPr>
        <p:grpSpPr>
          <a:xfrm>
            <a:off x="3556000" y="3476488"/>
            <a:ext cx="2298178" cy="723688"/>
            <a:chOff x="2817" y="690677"/>
            <a:chExt cx="1835228" cy="367045"/>
          </a:xfrm>
          <a:solidFill>
            <a:srgbClr val="CE0E2D"/>
          </a:solidFill>
        </p:grpSpPr>
        <p:sp>
          <p:nvSpPr>
            <p:cNvPr id="29" name="Rettangolo 28"/>
            <p:cNvSpPr/>
            <p:nvPr/>
          </p:nvSpPr>
          <p:spPr>
            <a:xfrm>
              <a:off x="2817" y="690677"/>
              <a:ext cx="1835228" cy="367045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Rettangolo 29"/>
            <p:cNvSpPr/>
            <p:nvPr/>
          </p:nvSpPr>
          <p:spPr>
            <a:xfrm>
              <a:off x="2817" y="690677"/>
              <a:ext cx="1835228" cy="36704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7940" tIns="27940" rIns="27940" bIns="27940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it-IT" sz="1400" b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ii. </a:t>
              </a:r>
              <a:r>
                <a:rPr lang="it-IT" sz="1400" b="1" kern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Selection</a:t>
              </a:r>
              <a:r>
                <a:rPr lang="it-IT" sz="1400" b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 of source to site </a:t>
              </a:r>
              <a:r>
                <a:rPr lang="it-IT" sz="1400" b="1" kern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distance</a:t>
              </a:r>
              <a:endParaRPr lang="en-GB" sz="1400" b="1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2" name="Gruppo 31"/>
          <p:cNvGrpSpPr/>
          <p:nvPr/>
        </p:nvGrpSpPr>
        <p:grpSpPr>
          <a:xfrm>
            <a:off x="6180365" y="5796823"/>
            <a:ext cx="2313994" cy="1706762"/>
            <a:chOff x="94578" y="2654371"/>
            <a:chExt cx="1737410" cy="1706762"/>
          </a:xfrm>
        </p:grpSpPr>
        <p:sp>
          <p:nvSpPr>
            <p:cNvPr id="33" name="Rettangolo 32"/>
            <p:cNvSpPr/>
            <p:nvPr/>
          </p:nvSpPr>
          <p:spPr>
            <a:xfrm>
              <a:off x="94578" y="2654371"/>
              <a:ext cx="1737410" cy="170676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Rettangolo 33"/>
            <p:cNvSpPr/>
            <p:nvPr/>
          </p:nvSpPr>
          <p:spPr>
            <a:xfrm>
              <a:off x="94578" y="2654371"/>
              <a:ext cx="1737410" cy="17067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60" tIns="48260" rIns="48260" bIns="4826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it-IT" sz="1600" kern="1200" dirty="0" err="1"/>
                <a:t>Generally</a:t>
              </a:r>
              <a:r>
                <a:rPr lang="it-IT" sz="1600" dirty="0"/>
                <a:t> </a:t>
              </a:r>
              <a:r>
                <a:rPr lang="it-IT" sz="1600" kern="1200" dirty="0" err="1"/>
                <a:t>described</a:t>
              </a:r>
              <a:r>
                <a:rPr lang="it-IT" sz="1600" kern="1200" dirty="0"/>
                <a:t> in </a:t>
              </a:r>
              <a:r>
                <a:rPr lang="it-IT" sz="1600" kern="1200" dirty="0" err="1"/>
                <a:t>terms</a:t>
              </a:r>
              <a:r>
                <a:rPr lang="it-IT" sz="1600" kern="1200" dirty="0"/>
                <a:t> of </a:t>
              </a:r>
              <a:r>
                <a:rPr lang="it-IT" sz="1600" kern="1200" dirty="0" err="1"/>
                <a:t>magnitude</a:t>
              </a:r>
              <a:r>
                <a:rPr lang="it-IT" sz="1600" kern="1200" dirty="0"/>
                <a:t> and </a:t>
              </a:r>
              <a:r>
                <a:rPr lang="it-IT" sz="1600" kern="1200" dirty="0" err="1"/>
                <a:t>distance</a:t>
              </a:r>
              <a:r>
                <a:rPr lang="it-IT" sz="1600" kern="1200" dirty="0"/>
                <a:t> from site</a:t>
              </a:r>
              <a:endParaRPr lang="en-GB" sz="1600" kern="1200" dirty="0"/>
            </a:p>
          </p:txBody>
        </p:sp>
      </p:grpSp>
      <p:grpSp>
        <p:nvGrpSpPr>
          <p:cNvPr id="35" name="Gruppo 34"/>
          <p:cNvGrpSpPr/>
          <p:nvPr/>
        </p:nvGrpSpPr>
        <p:grpSpPr>
          <a:xfrm>
            <a:off x="6196181" y="3476488"/>
            <a:ext cx="2298178" cy="723688"/>
            <a:chOff x="2817" y="690677"/>
            <a:chExt cx="1835228" cy="367045"/>
          </a:xfrm>
          <a:solidFill>
            <a:srgbClr val="CE0E2D"/>
          </a:solidFill>
        </p:grpSpPr>
        <p:sp>
          <p:nvSpPr>
            <p:cNvPr id="36" name="Rettangolo 35"/>
            <p:cNvSpPr/>
            <p:nvPr/>
          </p:nvSpPr>
          <p:spPr>
            <a:xfrm>
              <a:off x="2817" y="690677"/>
              <a:ext cx="1835228" cy="367045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Rettangolo 36"/>
            <p:cNvSpPr/>
            <p:nvPr/>
          </p:nvSpPr>
          <p:spPr>
            <a:xfrm>
              <a:off x="2817" y="690677"/>
              <a:ext cx="1835228" cy="36704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7940" tIns="27940" rIns="27940" bIns="27940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it-IT" sz="1400" b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iii. </a:t>
              </a:r>
              <a:r>
                <a:rPr lang="it-IT" sz="1400" b="1" kern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Selection</a:t>
              </a:r>
              <a:r>
                <a:rPr lang="it-IT" sz="1400" b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 of master </a:t>
              </a:r>
              <a:r>
                <a:rPr lang="it-IT" sz="1400" b="1" kern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earthquake</a:t>
              </a:r>
              <a:endParaRPr lang="en-GB" sz="1400" b="1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" name="Gruppo 38"/>
          <p:cNvGrpSpPr/>
          <p:nvPr/>
        </p:nvGrpSpPr>
        <p:grpSpPr>
          <a:xfrm>
            <a:off x="8811432" y="5796823"/>
            <a:ext cx="2313994" cy="1706762"/>
            <a:chOff x="94578" y="2654371"/>
            <a:chExt cx="1737410" cy="1706762"/>
          </a:xfrm>
        </p:grpSpPr>
        <p:sp>
          <p:nvSpPr>
            <p:cNvPr id="40" name="Rettangolo 39"/>
            <p:cNvSpPr/>
            <p:nvPr/>
          </p:nvSpPr>
          <p:spPr>
            <a:xfrm>
              <a:off x="94578" y="2654371"/>
              <a:ext cx="1737410" cy="170676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Rettangolo 40"/>
            <p:cNvSpPr/>
            <p:nvPr/>
          </p:nvSpPr>
          <p:spPr>
            <a:xfrm>
              <a:off x="94578" y="2654371"/>
              <a:ext cx="1737410" cy="17067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60" tIns="48260" rIns="48260" bIns="4826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it-IT" sz="1600" kern="1200" dirty="0" err="1"/>
                <a:t>Usually</a:t>
              </a:r>
              <a:r>
                <a:rPr lang="it-IT" sz="1600" kern="1200" dirty="0"/>
                <a:t> </a:t>
              </a:r>
              <a:r>
                <a:rPr lang="it-IT" sz="1600" kern="1200" dirty="0" err="1"/>
                <a:t>described</a:t>
              </a:r>
              <a:r>
                <a:rPr lang="it-IT" sz="1600" kern="1200" dirty="0"/>
                <a:t> by </a:t>
              </a:r>
              <a:r>
                <a:rPr lang="it-IT" sz="1600" kern="1200" dirty="0" err="1"/>
                <a:t>one</a:t>
              </a:r>
              <a:r>
                <a:rPr lang="it-IT" sz="1600" kern="1200" dirty="0"/>
                <a:t> or more </a:t>
              </a:r>
              <a:r>
                <a:rPr lang="it-IT" sz="1600" kern="1200" dirty="0" err="1"/>
                <a:t>g.m.</a:t>
              </a:r>
              <a:r>
                <a:rPr lang="it-IT" sz="1600" kern="1200" dirty="0"/>
                <a:t> </a:t>
              </a:r>
              <a:r>
                <a:rPr lang="it-IT" sz="1600" kern="1200" dirty="0" err="1"/>
                <a:t>parameters</a:t>
              </a:r>
              <a:r>
                <a:rPr lang="it-IT" sz="1600" kern="1200" dirty="0"/>
                <a:t>.</a:t>
              </a:r>
              <a:endParaRPr lang="en-GB" sz="1600" kern="1200" dirty="0"/>
            </a:p>
          </p:txBody>
        </p:sp>
      </p:grpSp>
      <p:grpSp>
        <p:nvGrpSpPr>
          <p:cNvPr id="42" name="Gruppo 41"/>
          <p:cNvGrpSpPr/>
          <p:nvPr/>
        </p:nvGrpSpPr>
        <p:grpSpPr>
          <a:xfrm>
            <a:off x="8827248" y="3476488"/>
            <a:ext cx="2298178" cy="723688"/>
            <a:chOff x="2817" y="690677"/>
            <a:chExt cx="1835228" cy="367045"/>
          </a:xfrm>
          <a:solidFill>
            <a:srgbClr val="CE0E2D"/>
          </a:solidFill>
        </p:grpSpPr>
        <p:sp>
          <p:nvSpPr>
            <p:cNvPr id="43" name="Rettangolo 42"/>
            <p:cNvSpPr/>
            <p:nvPr/>
          </p:nvSpPr>
          <p:spPr>
            <a:xfrm>
              <a:off x="2817" y="690677"/>
              <a:ext cx="1835228" cy="367045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Rettangolo 43"/>
            <p:cNvSpPr/>
            <p:nvPr/>
          </p:nvSpPr>
          <p:spPr>
            <a:xfrm>
              <a:off x="2817" y="690677"/>
              <a:ext cx="1835228" cy="36704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7940" tIns="27940" rIns="27940" bIns="27940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it-IT" sz="1400" b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iv. </a:t>
              </a:r>
              <a:r>
                <a:rPr lang="it-IT" sz="1400" b="1" kern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Hazard</a:t>
              </a:r>
              <a:r>
                <a:rPr lang="it-IT" sz="1400" b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it-IT" sz="1400" b="1" kern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Computation</a:t>
              </a:r>
              <a:endParaRPr lang="it-IT" sz="1400" b="1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1400" b="1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5" name="Rettangolo 44"/>
          <p:cNvSpPr/>
          <p:nvPr/>
        </p:nvSpPr>
        <p:spPr>
          <a:xfrm>
            <a:off x="3846080" y="4256462"/>
            <a:ext cx="1665718" cy="1594187"/>
          </a:xfrm>
          <a:prstGeom prst="rect">
            <a:avLst/>
          </a:prstGeom>
          <a:blipFill rotWithShape="1">
            <a:blip r:embed="rId4"/>
            <a:srcRect/>
            <a:stretch>
              <a:fillRect l="-160660" b="-130766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6" name="Rettangolo 45"/>
          <p:cNvSpPr/>
          <p:nvPr/>
        </p:nvSpPr>
        <p:spPr>
          <a:xfrm>
            <a:off x="6063490" y="4366094"/>
            <a:ext cx="2463501" cy="1484555"/>
          </a:xfrm>
          <a:prstGeom prst="rect">
            <a:avLst/>
          </a:prstGeom>
          <a:blipFill rotWithShape="1">
            <a:blip r:embed="rId4"/>
            <a:srcRect/>
            <a:stretch>
              <a:fillRect l="385" t="-141420" r="-76633" b="-6388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7" name="Rettangolo 46"/>
          <p:cNvSpPr/>
          <p:nvPr/>
        </p:nvSpPr>
        <p:spPr>
          <a:xfrm>
            <a:off x="9275150" y="4444481"/>
            <a:ext cx="1301677" cy="1108037"/>
          </a:xfrm>
          <a:prstGeom prst="rect">
            <a:avLst/>
          </a:prstGeom>
          <a:blipFill rotWithShape="1">
            <a:blip r:embed="rId4"/>
            <a:srcRect/>
            <a:stretch>
              <a:fillRect l="-228058" t="-192389" r="-5501" b="-39624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064C233-EDD5-4456-8E52-8498C1F725FA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238754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90F5-758E-483D-99F8-6CFBB1F785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PSHA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4AC3F1D6-611C-42C9-BB0A-E1A36B8091E2}"/>
                  </a:ext>
                </a:extLst>
              </p:cNvPr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83863" cy="3889375"/>
              </a:xfrm>
            </p:spPr>
            <p:txBody>
              <a:bodyPr/>
              <a:lstStyle/>
              <a:p>
                <a:r>
                  <a:rPr lang="en-GB" dirty="0"/>
                  <a:t>Probabilistic Seismic Hazard Analysis (PSHA) evaluates the exceedance (or occurrence) probability of a given ground motion intensity measure threshold at given site and time interval.</a:t>
                </a:r>
              </a:p>
              <a:p>
                <a:r>
                  <a:rPr lang="en-GB" dirty="0"/>
                  <a:t>PSHA provides a framework in which uncertainties, typically include magnitude size, earthquake location, soil condition, and rate of occurrence of earthquakes, are quantified.</a:t>
                </a:r>
              </a:p>
              <a:p>
                <a:r>
                  <a:rPr lang="en-GB" dirty="0"/>
                  <a:t>The calculation of seismic hazard is based on the Total Probability Theorem*</a:t>
                </a:r>
              </a:p>
              <a:p>
                <a:endParaRPr lang="en-GB" sz="1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𝐼𝑀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𝑖𝑚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sSubSup>
                            <m:sSub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𝑑𝑟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𝑑𝑚</m:t>
                          </m:r>
                        </m:e>
                      </m:nary>
                    </m:oMath>
                  </m:oMathPara>
                </a14:m>
                <a:endParaRPr lang="it-IT" dirty="0"/>
              </a:p>
              <a:p>
                <a:r>
                  <a:rPr lang="en-GB" i="1" dirty="0"/>
                  <a:t>&lt;&lt; the probability that a fixed value of ground motion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 dirty="0" err="1">
                        <a:latin typeface="Cambria Math" panose="02040503050406030204" pitchFamily="18" charset="0"/>
                      </a:rPr>
                      <m:t>𝑖𝑚</m:t>
                    </m:r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i="1" dirty="0"/>
                  <a:t>is exceeded at a given site, given the occurrence of random earthquake from the seismic source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i="1" dirty="0"/>
                  <a:t> &gt;&gt;</a:t>
                </a:r>
                <a:endParaRPr lang="it-IT" i="1" dirty="0"/>
              </a:p>
            </p:txBody>
          </p:sp>
        </mc:Choice>
        <mc:Fallback xmlns="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4AC3F1D6-611C-42C9-BB0A-E1A36B8091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83863" cy="3889375"/>
              </a:xfrm>
              <a:blipFill rotWithShape="0">
                <a:blip r:embed="rId3"/>
                <a:stretch>
                  <a:fillRect l="-518" t="-1567" r="-346" b="-62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15</a:t>
            </a:fld>
            <a:endParaRPr lang="it-IT" dirty="0"/>
          </a:p>
        </p:txBody>
      </p:sp>
      <p:sp>
        <p:nvSpPr>
          <p:cNvPr id="9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b="1" i="1" u="sng" dirty="0" err="1"/>
              <a:t>Introduction</a:t>
            </a:r>
            <a:r>
              <a:rPr lang="it-IT" sz="1800" dirty="0"/>
              <a:t>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941320" y="6253361"/>
            <a:ext cx="8375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/>
              <a:t>*see Notes at the end of Presentation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2941320" y="4381916"/>
            <a:ext cx="8375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i="1" dirty="0"/>
              <a:t>(1)</a:t>
            </a:r>
            <a:endParaRPr lang="en-GB" sz="1600" i="1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73F8DCB-367D-459D-BF44-97760A466CF3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569827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90F5-758E-483D-99F8-6CFBB1F785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PSHA - </a:t>
            </a:r>
            <a:r>
              <a:rPr lang="it-IT" dirty="0" err="1"/>
              <a:t>Steps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4AC3F1D6-611C-42C9-BB0A-E1A36B8091E2}"/>
                  </a:ext>
                </a:extLst>
              </p:cNvPr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5393459" cy="3889375"/>
              </a:xfrm>
            </p:spPr>
            <p:txBody>
              <a:bodyPr/>
              <a:lstStyle/>
              <a:p>
                <a:r>
                  <a:rPr lang="it-IT" dirty="0"/>
                  <a:t>i. </a:t>
                </a:r>
                <a:r>
                  <a:rPr lang="it-IT" b="1" dirty="0"/>
                  <a:t>Source </a:t>
                </a:r>
                <a:r>
                  <a:rPr lang="it-IT" b="1" dirty="0" err="1"/>
                  <a:t>Characterization</a:t>
                </a:r>
                <a:r>
                  <a:rPr lang="it-IT" dirty="0"/>
                  <a:t>: </a:t>
                </a:r>
                <a:r>
                  <a:rPr lang="en-GB" dirty="0"/>
                  <a:t>Identification and classification of the Ns source </a:t>
                </a: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Definition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endParaRPr lang="it-IT" dirty="0"/>
              </a:p>
              <a:p>
                <a:r>
                  <a:rPr lang="it-IT" dirty="0"/>
                  <a:t>ii. </a:t>
                </a:r>
                <a:r>
                  <a:rPr lang="it-IT" b="1" dirty="0" err="1"/>
                  <a:t>Earthquake</a:t>
                </a:r>
                <a:r>
                  <a:rPr lang="it-IT" b="1" dirty="0"/>
                  <a:t> </a:t>
                </a:r>
                <a:r>
                  <a:rPr lang="it-IT" b="1" dirty="0" err="1"/>
                  <a:t>Size</a:t>
                </a:r>
                <a:r>
                  <a:rPr lang="it-IT" dirty="0"/>
                  <a:t>: for </a:t>
                </a:r>
                <a:r>
                  <a:rPr lang="it-IT" dirty="0" err="1"/>
                  <a:t>each</a:t>
                </a:r>
                <a:r>
                  <a:rPr lang="it-IT" dirty="0"/>
                  <a:t> source </a:t>
                </a:r>
                <a:r>
                  <a:rPr lang="it-IT" dirty="0" err="1"/>
                  <a:t>based</a:t>
                </a:r>
                <a:r>
                  <a:rPr lang="it-IT" dirty="0"/>
                  <a:t> on </a:t>
                </a:r>
                <a:r>
                  <a:rPr lang="it-IT" dirty="0" err="1"/>
                  <a:t>magnitude</a:t>
                </a:r>
                <a:r>
                  <a:rPr lang="it-IT" dirty="0"/>
                  <a:t> </a:t>
                </a:r>
                <a:r>
                  <a:rPr lang="it-IT" dirty="0" err="1"/>
                  <a:t>recurrence</a:t>
                </a:r>
                <a:r>
                  <a:rPr lang="it-IT" dirty="0"/>
                  <a:t> </a:t>
                </a:r>
                <a:r>
                  <a:rPr lang="it-IT" dirty="0" err="1"/>
                  <a:t>relationship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endParaRPr lang="it-IT" dirty="0"/>
              </a:p>
              <a:p>
                <a:r>
                  <a:rPr lang="it-IT" dirty="0"/>
                  <a:t>iii. </a:t>
                </a:r>
                <a:r>
                  <a:rPr lang="it-IT" b="1" dirty="0"/>
                  <a:t>Ground Motion </a:t>
                </a:r>
                <a:r>
                  <a:rPr lang="it-IT" b="1" dirty="0" err="1"/>
                  <a:t>Estimation</a:t>
                </a:r>
                <a:r>
                  <a:rPr lang="it-IT" dirty="0"/>
                  <a:t>: </a:t>
                </a:r>
                <a:r>
                  <a:rPr lang="en-GB" dirty="0"/>
                  <a:t>empirical regression models named ground motion prediction equations (GMPE) </a:t>
                </a:r>
                <a:r>
                  <a:rPr lang="en-GB" dirty="0">
                    <a:sym typeface="Wingdings" panose="05000000000000000000" pitchFamily="2" charset="2"/>
                  </a:rPr>
                  <a:t> Definition of</a:t>
                </a:r>
                <a14:m>
                  <m:oMath xmlns:m="http://schemas.openxmlformats.org/officeDocument/2006/math">
                    <m:r>
                      <a:rPr lang="it-IT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𝐼𝑀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/>
              </a:p>
              <a:p>
                <a:r>
                  <a:rPr lang="it-IT" dirty="0"/>
                  <a:t>iv. </a:t>
                </a:r>
                <a:r>
                  <a:rPr lang="it-IT" b="1" dirty="0" err="1"/>
                  <a:t>Hazard</a:t>
                </a:r>
                <a:r>
                  <a:rPr lang="it-IT" b="1" dirty="0"/>
                  <a:t> </a:t>
                </a:r>
                <a:r>
                  <a:rPr lang="it-IT" b="1" dirty="0" err="1"/>
                  <a:t>Computation</a:t>
                </a:r>
                <a:r>
                  <a:rPr lang="it-IT" dirty="0"/>
                  <a:t>: </a:t>
                </a:r>
                <a:r>
                  <a:rPr lang="it-IT" dirty="0" err="1"/>
                  <a:t>solution</a:t>
                </a:r>
                <a:r>
                  <a:rPr lang="it-IT" dirty="0"/>
                  <a:t> of the </a:t>
                </a:r>
                <a:r>
                  <a:rPr lang="it-IT" dirty="0" err="1"/>
                  <a:t>integral</a:t>
                </a:r>
                <a:r>
                  <a:rPr lang="it-IT" dirty="0"/>
                  <a:t> </a:t>
                </a:r>
                <a:r>
                  <a:rPr lang="it-IT" i="1" dirty="0"/>
                  <a:t>(1)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∀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4AC3F1D6-611C-42C9-BB0A-E1A36B8091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5393459" cy="3889375"/>
              </a:xfrm>
              <a:blipFill rotWithShape="0">
                <a:blip r:embed="rId3"/>
                <a:stretch>
                  <a:fillRect l="-1018" t="-1567" r="-192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16</a:t>
            </a:fld>
            <a:endParaRPr lang="it-IT" dirty="0"/>
          </a:p>
        </p:txBody>
      </p:sp>
      <p:sp>
        <p:nvSpPr>
          <p:cNvPr id="8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b="1" i="1" u="sng" dirty="0" err="1"/>
              <a:t>Introduction</a:t>
            </a:r>
            <a:r>
              <a:rPr lang="it-IT" sz="1800" dirty="0"/>
              <a:t>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9" name="Segnaposto immagine 6"/>
          <p:cNvPicPr>
            <a:picLocks noChangeAspect="1"/>
          </p:cNvPicPr>
          <p:nvPr/>
        </p:nvPicPr>
        <p:blipFill rotWithShape="1">
          <a:blip r:embed="rId4"/>
          <a:srcRect l="1849" r="2064"/>
          <a:stretch/>
        </p:blipFill>
        <p:spPr>
          <a:xfrm>
            <a:off x="6346785" y="1992314"/>
            <a:ext cx="5845215" cy="450056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8576E0E-7B64-489E-95D6-A43A5B904F80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639837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581" y="3652637"/>
            <a:ext cx="3485940" cy="2872751"/>
          </a:xfrm>
          <a:prstGeom prst="rect">
            <a:avLst/>
          </a:prstGeom>
        </p:spPr>
      </p:pic>
      <p:pic>
        <p:nvPicPr>
          <p:cNvPr id="15" name="Immagin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192" y="3964607"/>
            <a:ext cx="2840291" cy="2333830"/>
          </a:xfrm>
          <a:prstGeom prst="rect">
            <a:avLst/>
          </a:prstGeom>
        </p:spPr>
      </p:pic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PSHA – </a:t>
            </a:r>
            <a:r>
              <a:rPr lang="it-IT" dirty="0" err="1"/>
              <a:t>Assumptions</a:t>
            </a:r>
            <a:r>
              <a:rPr lang="it-IT" dirty="0"/>
              <a:t>:</a:t>
            </a:r>
            <a:endParaRPr lang="en-GB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10474745" cy="2047071"/>
          </a:xfrm>
        </p:spPr>
        <p:txBody>
          <a:bodyPr/>
          <a:lstStyle/>
          <a:p>
            <a:r>
              <a:rPr lang="it-IT" dirty="0" err="1"/>
              <a:t>Eq</a:t>
            </a:r>
            <a:r>
              <a:rPr lang="it-IT" dirty="0"/>
              <a:t>. </a:t>
            </a:r>
            <a:r>
              <a:rPr lang="it-IT" i="1" dirty="0"/>
              <a:t>(1)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following</a:t>
            </a:r>
            <a:r>
              <a:rPr lang="it-IT" dirty="0"/>
              <a:t> </a:t>
            </a:r>
            <a:r>
              <a:rPr lang="it-IT" dirty="0" err="1"/>
              <a:t>assumptions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 err="1"/>
              <a:t>Earthquakes</a:t>
            </a:r>
            <a:r>
              <a:rPr lang="it-IT" i="1" dirty="0"/>
              <a:t> </a:t>
            </a:r>
            <a:r>
              <a:rPr lang="it-IT" i="1" dirty="0" err="1"/>
              <a:t>form</a:t>
            </a:r>
            <a:r>
              <a:rPr lang="it-IT" i="1" dirty="0"/>
              <a:t> a </a:t>
            </a:r>
            <a:r>
              <a:rPr lang="it-IT" i="1" dirty="0" err="1"/>
              <a:t>stochastic</a:t>
            </a:r>
            <a:r>
              <a:rPr lang="it-IT" i="1" dirty="0"/>
              <a:t> </a:t>
            </a:r>
            <a:r>
              <a:rPr lang="it-IT" i="1" dirty="0" err="1"/>
              <a:t>process</a:t>
            </a:r>
            <a:r>
              <a:rPr lang="it-IT" i="1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 err="1"/>
              <a:t>Earthquakes</a:t>
            </a:r>
            <a:r>
              <a:rPr lang="it-IT" i="1" dirty="0"/>
              <a:t> can be </a:t>
            </a:r>
            <a:r>
              <a:rPr lang="it-IT" i="1" dirty="0" err="1"/>
              <a:t>considered</a:t>
            </a:r>
            <a:r>
              <a:rPr lang="it-IT" i="1" dirty="0"/>
              <a:t> </a:t>
            </a:r>
            <a:r>
              <a:rPr lang="it-IT" i="1" dirty="0" err="1"/>
              <a:t>instantaneous</a:t>
            </a:r>
            <a:r>
              <a:rPr lang="it-IT" i="1" dirty="0"/>
              <a:t> </a:t>
            </a:r>
            <a:r>
              <a:rPr lang="it-IT" i="1" dirty="0" err="1"/>
              <a:t>events</a:t>
            </a:r>
            <a:r>
              <a:rPr lang="it-IT" i="1" dirty="0"/>
              <a:t> and </a:t>
            </a:r>
            <a:r>
              <a:rPr lang="it-IT" i="1" dirty="0" err="1"/>
              <a:t>memory-less</a:t>
            </a:r>
            <a:endParaRPr lang="en-GB" i="1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17</a:t>
            </a:fld>
            <a:endParaRPr lang="it-IT" dirty="0"/>
          </a:p>
        </p:txBody>
      </p:sp>
      <p:sp>
        <p:nvSpPr>
          <p:cNvPr id="7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741122" y="4150546"/>
            <a:ext cx="37852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occurrence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earthquakes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can be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defined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Homogeneus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Poisson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HPP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Connettore 2 8"/>
          <p:cNvCxnSpPr>
            <a:stCxn id="4" idx="1"/>
            <a:endCxn id="8" idx="1"/>
          </p:cNvCxnSpPr>
          <p:nvPr/>
        </p:nvCxnSpPr>
        <p:spPr>
          <a:xfrm flipH="1">
            <a:off x="741122" y="3687361"/>
            <a:ext cx="1" cy="924850"/>
          </a:xfrm>
          <a:prstGeom prst="straightConnector1">
            <a:avLst/>
          </a:prstGeom>
          <a:ln w="41275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/>
          <p:cNvSpPr txBox="1"/>
          <p:nvPr/>
        </p:nvSpPr>
        <p:spPr>
          <a:xfrm>
            <a:off x="4181120" y="4149786"/>
            <a:ext cx="3785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PDF</a:t>
            </a: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CasellaDiTesto 19"/>
          <p:cNvSpPr txBox="1"/>
          <p:nvPr/>
        </p:nvSpPr>
        <p:spPr>
          <a:xfrm>
            <a:off x="7488477" y="4192929"/>
            <a:ext cx="3785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CDF</a:t>
            </a: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CasellaDiTesto 20"/>
          <p:cNvSpPr txBox="1"/>
          <p:nvPr/>
        </p:nvSpPr>
        <p:spPr>
          <a:xfrm>
            <a:off x="586969" y="5529888"/>
            <a:ext cx="3785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exponential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earthquake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recurrence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Connettore 2 21"/>
          <p:cNvCxnSpPr/>
          <p:nvPr/>
        </p:nvCxnSpPr>
        <p:spPr>
          <a:xfrm>
            <a:off x="2479617" y="5089012"/>
            <a:ext cx="0" cy="362664"/>
          </a:xfrm>
          <a:prstGeom prst="straightConnector1">
            <a:avLst/>
          </a:prstGeom>
          <a:ln w="41275">
            <a:solidFill>
              <a:srgbClr val="A01625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51EFE69-EB49-440B-9847-40BD89C65855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4267072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614" y="4314121"/>
            <a:ext cx="2565254" cy="2063532"/>
          </a:xfrm>
          <a:prstGeom prst="rect">
            <a:avLst/>
          </a:prstGeom>
        </p:spPr>
      </p:pic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PSHA – </a:t>
            </a:r>
            <a:r>
              <a:rPr lang="it-IT" dirty="0" err="1"/>
              <a:t>Step</a:t>
            </a:r>
            <a:r>
              <a:rPr lang="it-IT" dirty="0"/>
              <a:t> 1: </a:t>
            </a:r>
            <a:r>
              <a:rPr lang="it-IT" dirty="0" err="1"/>
              <a:t>Earthquake</a:t>
            </a:r>
            <a:r>
              <a:rPr lang="it-IT" dirty="0"/>
              <a:t> source </a:t>
            </a:r>
            <a:r>
              <a:rPr lang="it-IT" dirty="0" err="1"/>
              <a:t>characterization</a:t>
            </a:r>
            <a:endParaRPr lang="en-GB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10474745" cy="2047071"/>
          </a:xfrm>
        </p:spPr>
        <p:txBody>
          <a:bodyPr/>
          <a:lstStyle/>
          <a:p>
            <a:r>
              <a:rPr lang="it-IT" dirty="0"/>
              <a:t>Goal: </a:t>
            </a:r>
            <a:r>
              <a:rPr lang="it-IT" b="1" dirty="0"/>
              <a:t>to </a:t>
            </a:r>
            <a:r>
              <a:rPr lang="it-IT" b="1" dirty="0" err="1"/>
              <a:t>identify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/>
              <a:t>Fault </a:t>
            </a:r>
            <a:r>
              <a:rPr lang="it-IT" i="1" dirty="0" err="1"/>
              <a:t>sources</a:t>
            </a:r>
            <a:r>
              <a:rPr lang="it-IT" i="1" dirty="0"/>
              <a:t>: </a:t>
            </a:r>
            <a:r>
              <a:rPr lang="it-IT" dirty="0" err="1"/>
              <a:t>individual</a:t>
            </a:r>
            <a:r>
              <a:rPr lang="it-IT" dirty="0"/>
              <a:t> or multiple </a:t>
            </a:r>
            <a:r>
              <a:rPr lang="it-IT" dirty="0" err="1"/>
              <a:t>identified</a:t>
            </a:r>
            <a:r>
              <a:rPr lang="it-IT" dirty="0"/>
              <a:t> </a:t>
            </a:r>
            <a:r>
              <a:rPr lang="it-IT" dirty="0" err="1"/>
              <a:t>faults</a:t>
            </a:r>
            <a:endParaRPr lang="it-IT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/>
              <a:t>Area </a:t>
            </a:r>
            <a:r>
              <a:rPr lang="it-IT" i="1" dirty="0" err="1"/>
              <a:t>sources</a:t>
            </a:r>
            <a:r>
              <a:rPr lang="it-IT" i="1" dirty="0"/>
              <a:t>: </a:t>
            </a:r>
            <a:r>
              <a:rPr lang="it-IT" dirty="0" err="1"/>
              <a:t>defined</a:t>
            </a:r>
            <a:r>
              <a:rPr lang="it-IT" dirty="0"/>
              <a:t> by </a:t>
            </a:r>
            <a:r>
              <a:rPr lang="it-IT" dirty="0" err="1"/>
              <a:t>polygons</a:t>
            </a:r>
            <a:r>
              <a:rPr lang="it-IT" dirty="0"/>
              <a:t> in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seismicity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assumed</a:t>
            </a:r>
            <a:r>
              <a:rPr lang="it-IT" dirty="0"/>
              <a:t> </a:t>
            </a:r>
            <a:r>
              <a:rPr lang="it-IT" dirty="0" err="1"/>
              <a:t>uniform</a:t>
            </a:r>
            <a:r>
              <a:rPr lang="it-IT" dirty="0"/>
              <a:t> </a:t>
            </a:r>
          </a:p>
          <a:p>
            <a:r>
              <a:rPr lang="it-IT" dirty="0"/>
              <a:t>(</a:t>
            </a:r>
            <a:r>
              <a:rPr lang="it-IT" dirty="0" err="1"/>
              <a:t>Identification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</a:t>
            </a:r>
            <a:r>
              <a:rPr lang="it-IT" dirty="0" err="1"/>
              <a:t>upon</a:t>
            </a:r>
            <a:r>
              <a:rPr lang="it-IT" dirty="0"/>
              <a:t> the </a:t>
            </a:r>
            <a:r>
              <a:rPr lang="it-IT" dirty="0" err="1"/>
              <a:t>interpretation</a:t>
            </a:r>
            <a:r>
              <a:rPr lang="it-IT" dirty="0"/>
              <a:t> of </a:t>
            </a:r>
            <a:r>
              <a:rPr lang="it-IT" dirty="0" err="1"/>
              <a:t>geological</a:t>
            </a:r>
            <a:r>
              <a:rPr lang="it-IT" dirty="0"/>
              <a:t>, </a:t>
            </a:r>
            <a:r>
              <a:rPr lang="it-IT" dirty="0" err="1"/>
              <a:t>geophysical</a:t>
            </a:r>
            <a:r>
              <a:rPr lang="it-IT" dirty="0"/>
              <a:t> and </a:t>
            </a:r>
            <a:r>
              <a:rPr lang="it-IT" dirty="0" err="1"/>
              <a:t>seismological</a:t>
            </a:r>
            <a:r>
              <a:rPr lang="it-IT" dirty="0"/>
              <a:t> – </a:t>
            </a:r>
            <a:r>
              <a:rPr lang="it-IT" dirty="0" err="1"/>
              <a:t>historical</a:t>
            </a:r>
            <a:r>
              <a:rPr lang="it-IT" dirty="0"/>
              <a:t> data)</a:t>
            </a:r>
          </a:p>
          <a:p>
            <a:r>
              <a:rPr lang="it-IT" dirty="0"/>
              <a:t>and </a:t>
            </a:r>
            <a:r>
              <a:rPr lang="it-IT" b="1" dirty="0"/>
              <a:t>to </a:t>
            </a:r>
            <a:r>
              <a:rPr lang="it-IT" b="1" dirty="0" err="1"/>
              <a:t>characterize</a:t>
            </a:r>
            <a:r>
              <a:rPr lang="it-IT" b="1" dirty="0"/>
              <a:t> </a:t>
            </a:r>
            <a:r>
              <a:rPr lang="it-IT" b="1" dirty="0" err="1"/>
              <a:t>seismic</a:t>
            </a:r>
            <a:r>
              <a:rPr lang="it-IT" b="1" dirty="0"/>
              <a:t> </a:t>
            </a:r>
            <a:r>
              <a:rPr lang="it-IT" b="1" dirty="0" err="1"/>
              <a:t>sources</a:t>
            </a: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/>
              <a:t>Point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/>
              <a:t>Linear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/>
              <a:t>Area source</a:t>
            </a:r>
          </a:p>
          <a:p>
            <a:r>
              <a:rPr lang="it-IT" dirty="0"/>
              <a:t>(the </a:t>
            </a:r>
            <a:r>
              <a:rPr lang="it-IT" dirty="0" err="1"/>
              <a:t>geometry</a:t>
            </a:r>
            <a:r>
              <a:rPr lang="it-IT" dirty="0"/>
              <a:t> of the source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identify</a:t>
            </a:r>
            <a:r>
              <a:rPr lang="it-IT" dirty="0"/>
              <a:t> the </a:t>
            </a:r>
            <a:r>
              <a:rPr lang="it-IT" dirty="0" err="1"/>
              <a:t>probability</a:t>
            </a:r>
            <a:r>
              <a:rPr lang="it-IT" dirty="0"/>
              <a:t> </a:t>
            </a:r>
            <a:r>
              <a:rPr lang="it-IT" dirty="0" err="1"/>
              <a:t>distribution</a:t>
            </a:r>
            <a:r>
              <a:rPr lang="it-IT" dirty="0"/>
              <a:t> of source-to-site </a:t>
            </a:r>
            <a:r>
              <a:rPr lang="it-IT" dirty="0" err="1"/>
              <a:t>distances</a:t>
            </a:r>
            <a:r>
              <a:rPr lang="it-IT" dirty="0"/>
              <a:t>)</a:t>
            </a:r>
          </a:p>
          <a:p>
            <a:endParaRPr lang="it-IT" b="1" dirty="0"/>
          </a:p>
          <a:p>
            <a:endParaRPr lang="en-GB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18</a:t>
            </a:fld>
            <a:endParaRPr lang="it-IT" dirty="0"/>
          </a:p>
        </p:txBody>
      </p:sp>
      <p:sp>
        <p:nvSpPr>
          <p:cNvPr id="7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6" name="Segnaposto testo 2"/>
          <p:cNvSpPr txBox="1">
            <a:spLocks/>
          </p:cNvSpPr>
          <p:nvPr/>
        </p:nvSpPr>
        <p:spPr>
          <a:xfrm rot="16200000">
            <a:off x="-307623" y="3274660"/>
            <a:ext cx="1650296" cy="428625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SOURCES</a:t>
            </a:r>
            <a:endParaRPr lang="en-GB" dirty="0"/>
          </a:p>
        </p:txBody>
      </p:sp>
      <p:sp>
        <p:nvSpPr>
          <p:cNvPr id="23" name="Segnaposto testo 2"/>
          <p:cNvSpPr txBox="1">
            <a:spLocks/>
          </p:cNvSpPr>
          <p:nvPr/>
        </p:nvSpPr>
        <p:spPr>
          <a:xfrm rot="16200000">
            <a:off x="-378690" y="5267126"/>
            <a:ext cx="1792429" cy="428625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DISTANCES</a:t>
            </a:r>
            <a:endParaRPr lang="en-GB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84D772D-A91F-4C4A-823D-C8B961404387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1855753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PSHA – </a:t>
            </a:r>
            <a:r>
              <a:rPr lang="it-IT" dirty="0" err="1"/>
              <a:t>Step</a:t>
            </a:r>
            <a:r>
              <a:rPr lang="it-IT" dirty="0"/>
              <a:t> 2: </a:t>
            </a:r>
            <a:r>
              <a:rPr lang="it-IT" dirty="0" err="1"/>
              <a:t>Earthquake</a:t>
            </a:r>
            <a:r>
              <a:rPr lang="it-IT" dirty="0"/>
              <a:t> </a:t>
            </a:r>
            <a:r>
              <a:rPr lang="it-IT" dirty="0" err="1"/>
              <a:t>size</a:t>
            </a:r>
            <a:r>
              <a:rPr lang="it-IT" dirty="0"/>
              <a:t> (</a:t>
            </a:r>
            <a:r>
              <a:rPr lang="it-IT" dirty="0" err="1"/>
              <a:t>Recurrence</a:t>
            </a:r>
            <a:r>
              <a:rPr lang="it-IT" dirty="0"/>
              <a:t> law)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</p:spPr>
            <p:txBody>
              <a:bodyPr numCol="4"/>
              <a:lstStyle/>
              <a:p>
                <a:r>
                  <a:rPr lang="it-IT" dirty="0"/>
                  <a:t>Goal: </a:t>
                </a:r>
                <a:r>
                  <a:rPr lang="it-IT" b="1" dirty="0"/>
                  <a:t>to </a:t>
                </a:r>
                <a:r>
                  <a:rPr lang="it-IT" b="1" dirty="0" err="1"/>
                  <a:t>define</a:t>
                </a:r>
                <a:r>
                  <a:rPr lang="it-IT" b="1" dirty="0"/>
                  <a:t> </a:t>
                </a:r>
                <a:r>
                  <a:rPr lang="it-IT" b="1" dirty="0" err="1"/>
                  <a:t>distribution</a:t>
                </a:r>
                <a:r>
                  <a:rPr lang="it-IT" b="1" dirty="0"/>
                  <a:t>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endParaRPr lang="it-IT" dirty="0"/>
              </a:p>
              <a:p>
                <a:r>
                  <a:rPr lang="en-GB" i="1" dirty="0"/>
                  <a:t>the chance of an earthquake of a given size occurring anywhere inside the source during a specified period of time</a:t>
                </a:r>
              </a:p>
              <a:p>
                <a:endParaRPr lang="it-IT" i="1" dirty="0"/>
              </a:p>
              <a:p>
                <a:r>
                  <a:rPr lang="en-GB" dirty="0"/>
                  <a:t>The Gutenberg-Richter law (G-R law) expresses the relationship between the magnitude and rate of cumulative number of earthquakes in any given region:</a:t>
                </a:r>
              </a:p>
              <a:p>
                <a:endParaRPr lang="en-GB" sz="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it-IT" dirty="0"/>
              </a:p>
              <a:p>
                <a:endParaRPr lang="en-GB" sz="600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logarithm base 10 of the mean annual rate of exceedance of magnitude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overall rate of earthquakes of the source and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 relative ratio of small vs large magnitudes</a:t>
                </a:r>
              </a:p>
              <a:p>
                <a:endParaRPr lang="en-GB" dirty="0"/>
              </a:p>
              <a:p>
                <a:endParaRPr lang="it-IT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  <a:blipFill rotWithShape="0">
                <a:blip r:embed="rId2"/>
                <a:stretch>
                  <a:fillRect l="-524" t="-893" b="-660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19</a:t>
            </a:fld>
            <a:endParaRPr lang="it-IT" dirty="0"/>
          </a:p>
        </p:txBody>
      </p:sp>
      <p:sp>
        <p:nvSpPr>
          <p:cNvPr id="7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55F31A8-3D7B-46E1-BD89-B0FC2E907D9C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552575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/>
          <p:cNvPicPr>
            <a:picLocks noChangeAspect="1"/>
          </p:cNvPicPr>
          <p:nvPr/>
        </p:nvPicPr>
        <p:blipFill rotWithShape="1">
          <a:blip r:embed="rId3"/>
          <a:srcRect t="6191" r="18981"/>
          <a:stretch/>
        </p:blipFill>
        <p:spPr>
          <a:xfrm>
            <a:off x="5923814" y="2052638"/>
            <a:ext cx="2134803" cy="2150208"/>
          </a:xfrm>
          <a:prstGeom prst="rect">
            <a:avLst/>
          </a:prstGeom>
          <a:solidFill>
            <a:srgbClr val="000000">
              <a:shade val="95000"/>
            </a:srgbClr>
          </a:solidFill>
          <a:ln w="38100" cap="sq">
            <a:solidFill>
              <a:srgbClr val="A01625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Adobe Caslon Pro"/>
              </a:rPr>
              <a:t>Course </a:t>
            </a:r>
            <a:r>
              <a:rPr lang="it-IT" dirty="0" err="1">
                <a:latin typeface="Adobe Caslon Pro"/>
              </a:rPr>
              <a:t>outline</a:t>
            </a:r>
            <a:r>
              <a:rPr lang="it-IT" dirty="0">
                <a:latin typeface="Adobe Caslon Pro"/>
              </a:rPr>
              <a:t>:</a:t>
            </a:r>
            <a:endParaRPr lang="en-GB" dirty="0">
              <a:latin typeface="Adobe Caslon Pro"/>
            </a:endParaRPr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Introduction</a:t>
            </a:r>
            <a:endParaRPr lang="it-IT" dirty="0">
              <a:latin typeface="Adobe Caslon Pro"/>
            </a:endParaRPr>
          </a:p>
          <a:p>
            <a:pPr marL="1085850" lvl="1" indent="-40005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PBEE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overview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 </a:t>
            </a:r>
          </a:p>
          <a:p>
            <a:pPr marL="1085850" lvl="1" indent="-40005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the PEER-PBEE framework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Probabilistic</a:t>
            </a:r>
            <a:r>
              <a:rPr lang="it-IT" dirty="0">
                <a:latin typeface="Adobe Caslon Pro"/>
              </a:rPr>
              <a:t>  </a:t>
            </a:r>
            <a:r>
              <a:rPr lang="it-IT" dirty="0" err="1">
                <a:latin typeface="Adobe Caslon Pro"/>
              </a:rPr>
              <a:t>Seismic</a:t>
            </a:r>
            <a:r>
              <a:rPr lang="it-IT" dirty="0">
                <a:latin typeface="Adobe Caslon Pro"/>
              </a:rPr>
              <a:t> Hazard Model</a:t>
            </a:r>
            <a:endParaRPr lang="it-IT" sz="1800" dirty="0">
              <a:latin typeface="Adobe Caslon Pro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Concept and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Formulation</a:t>
            </a:r>
            <a:endParaRPr lang="it-IT" sz="1800" dirty="0">
              <a:latin typeface="Adobe Caslon Pro"/>
              <a:cs typeface="Arial" panose="020B0604020202020204" pitchFamily="34" charset="0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Hazard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Computation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 (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MatLab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)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Vulnerability</a:t>
            </a:r>
            <a:r>
              <a:rPr lang="it-IT" dirty="0">
                <a:latin typeface="Adobe Caslon Pro"/>
              </a:rPr>
              <a:t> and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Analysis</a:t>
            </a:r>
            <a:endParaRPr lang="it-IT" sz="1800" dirty="0">
              <a:latin typeface="Adobe Caslon Pro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>
                <a:latin typeface="Adobe Caslon Pro"/>
                <a:cs typeface="Arial" panose="020B0604020202020204" pitchFamily="34" charset="0"/>
              </a:rPr>
              <a:t>Concept and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Formulation</a:t>
            </a:r>
            <a:endParaRPr lang="it-IT" sz="1800" dirty="0">
              <a:latin typeface="Adobe Caslon Pro"/>
              <a:cs typeface="Arial" panose="020B0604020202020204" pitchFamily="34" charset="0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Fragility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 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Computation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 (</a:t>
            </a:r>
            <a:r>
              <a:rPr lang="it-IT" sz="1800" dirty="0" err="1">
                <a:latin typeface="Adobe Caslon Pro"/>
                <a:cs typeface="Arial" panose="020B0604020202020204" pitchFamily="34" charset="0"/>
              </a:rPr>
              <a:t>MatLab</a:t>
            </a:r>
            <a:r>
              <a:rPr lang="it-IT" sz="1800" dirty="0">
                <a:latin typeface="Adobe Caslon Pro"/>
                <a:cs typeface="Arial" panose="020B0604020202020204" pitchFamily="34" charset="0"/>
              </a:rPr>
              <a:t>)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References</a:t>
            </a:r>
            <a:endParaRPr lang="it-IT" dirty="0">
              <a:latin typeface="Adobe Caslon Pro"/>
            </a:endParaRPr>
          </a:p>
        </p:txBody>
      </p:sp>
      <p:pic>
        <p:nvPicPr>
          <p:cNvPr id="9" name="Segnaposto immagine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23965" t="15438" r="44678" b="1319"/>
          <a:stretch/>
        </p:blipFill>
        <p:spPr>
          <a:xfrm>
            <a:off x="8195706" y="1819959"/>
            <a:ext cx="3129280" cy="4490719"/>
          </a:xfrm>
          <a:prstGeom prst="rect">
            <a:avLst/>
          </a:prstGeom>
          <a:solidFill>
            <a:srgbClr val="000000">
              <a:shade val="95000"/>
            </a:srgbClr>
          </a:solidFill>
          <a:ln w="38100" cap="sq">
            <a:noFill/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2</a:t>
            </a:fld>
            <a:endParaRPr lang="it-IT" dirty="0">
              <a:latin typeface="Adobe Caslon Pro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344012" y="6481973"/>
            <a:ext cx="4124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latin typeface="Adobe Caslon Pro"/>
                <a:hlinkClick r:id="rId5"/>
              </a:rPr>
              <a:t>http://zonesismiche.mi.ingv.it/</a:t>
            </a:r>
            <a:endParaRPr lang="en-GB" sz="1400" i="1" dirty="0">
              <a:latin typeface="Adobe Caslon Pro"/>
            </a:endParaRPr>
          </a:p>
        </p:txBody>
      </p:sp>
      <p:grpSp>
        <p:nvGrpSpPr>
          <p:cNvPr id="17" name="Gruppo 16"/>
          <p:cNvGrpSpPr/>
          <p:nvPr/>
        </p:nvGrpSpPr>
        <p:grpSpPr>
          <a:xfrm>
            <a:off x="7025360" y="-2191653"/>
            <a:ext cx="2283789" cy="1767998"/>
            <a:chOff x="5877838" y="4391392"/>
            <a:chExt cx="2283789" cy="1767998"/>
          </a:xfrm>
        </p:grpSpPr>
        <p:pic>
          <p:nvPicPr>
            <p:cNvPr id="8" name="Immagine 7"/>
            <p:cNvPicPr>
              <a:picLocks noChangeAspect="1"/>
            </p:cNvPicPr>
            <p:nvPr/>
          </p:nvPicPr>
          <p:blipFill rotWithShape="1">
            <a:blip r:embed="rId6"/>
            <a:srcRect l="1187" t="5781" r="5896" b="8527"/>
            <a:stretch/>
          </p:blipFill>
          <p:spPr>
            <a:xfrm>
              <a:off x="5911917" y="4417158"/>
              <a:ext cx="2249710" cy="1742232"/>
            </a:xfrm>
            <a:prstGeom prst="rect">
              <a:avLst/>
            </a:prstGeom>
          </p:spPr>
        </p:pic>
        <p:sp>
          <p:nvSpPr>
            <p:cNvPr id="16" name="Rettangolo 15"/>
            <p:cNvSpPr/>
            <p:nvPr/>
          </p:nvSpPr>
          <p:spPr>
            <a:xfrm>
              <a:off x="5877838" y="4391392"/>
              <a:ext cx="433806" cy="191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dobe Caslon Pro"/>
              </a:endParaRPr>
            </a:p>
          </p:txBody>
        </p:sp>
      </p:grpSp>
      <p:sp>
        <p:nvSpPr>
          <p:cNvPr id="18" name="Ovale 17"/>
          <p:cNvSpPr/>
          <p:nvPr/>
        </p:nvSpPr>
        <p:spPr>
          <a:xfrm>
            <a:off x="9672834" y="4135120"/>
            <a:ext cx="534050" cy="558138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dobe Caslon Pro"/>
            </a:endParaRPr>
          </a:p>
        </p:txBody>
      </p:sp>
      <p:cxnSp>
        <p:nvCxnSpPr>
          <p:cNvPr id="19" name="Connettore 2 18" title="Standard Normal CDF"/>
          <p:cNvCxnSpPr>
            <a:cxnSpLocks/>
          </p:cNvCxnSpPr>
          <p:nvPr/>
        </p:nvCxnSpPr>
        <p:spPr>
          <a:xfrm flipH="1" flipV="1">
            <a:off x="8195706" y="3606800"/>
            <a:ext cx="1406374" cy="807389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/>
          <p:cNvCxnSpPr>
            <a:stCxn id="18" idx="2"/>
          </p:cNvCxnSpPr>
          <p:nvPr/>
        </p:nvCxnSpPr>
        <p:spPr>
          <a:xfrm>
            <a:off x="9672834" y="4414189"/>
            <a:ext cx="914400" cy="75217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8575997"/>
              </p:ext>
            </p:extLst>
          </p:nvPr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pic>
        <p:nvPicPr>
          <p:cNvPr id="20" name="Immagine 19">
            <a:extLst>
              <a:ext uri="{FF2B5EF4-FFF2-40B4-BE49-F238E27FC236}">
                <a16:creationId xmlns:a16="http://schemas.microsoft.com/office/drawing/2014/main" id="{AB5E1973-6E4C-4BEC-8C2B-B934AEDA2B8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284" t="1728" r="5287"/>
          <a:stretch/>
        </p:blipFill>
        <p:spPr>
          <a:xfrm>
            <a:off x="5923814" y="4374141"/>
            <a:ext cx="2041626" cy="1881442"/>
          </a:xfrm>
          <a:prstGeom prst="rect">
            <a:avLst/>
          </a:prstGeom>
          <a:solidFill>
            <a:srgbClr val="000000">
              <a:shade val="95000"/>
            </a:srgbClr>
          </a:solidFill>
          <a:ln w="38100" cap="sq">
            <a:solidFill>
              <a:srgbClr val="A01625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cxnSp>
        <p:nvCxnSpPr>
          <p:cNvPr id="25" name="Connettore 2 24" title="Standard Normal CDF">
            <a:extLst>
              <a:ext uri="{FF2B5EF4-FFF2-40B4-BE49-F238E27FC236}">
                <a16:creationId xmlns:a16="http://schemas.microsoft.com/office/drawing/2014/main" id="{D63B303E-9AE1-4C90-8E24-8358B96DF693}"/>
              </a:ext>
            </a:extLst>
          </p:cNvPr>
          <p:cNvCxnSpPr>
            <a:cxnSpLocks/>
          </p:cNvCxnSpPr>
          <p:nvPr/>
        </p:nvCxnSpPr>
        <p:spPr>
          <a:xfrm flipV="1">
            <a:off x="7631643" y="3970447"/>
            <a:ext cx="0" cy="807388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TN Inspire Logo">
            <a:extLst>
              <a:ext uri="{FF2B5EF4-FFF2-40B4-BE49-F238E27FC236}">
                <a16:creationId xmlns:a16="http://schemas.microsoft.com/office/drawing/2014/main" id="{4D030ECF-B11C-44C6-A4AF-3D2F811D8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1351" y="302371"/>
            <a:ext cx="1799272" cy="581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10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2667404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10011759" cy="611187"/>
          </a:xfrm>
        </p:spPr>
        <p:txBody>
          <a:bodyPr/>
          <a:lstStyle/>
          <a:p>
            <a:r>
              <a:rPr lang="it-IT" dirty="0"/>
              <a:t>PSHA – </a:t>
            </a:r>
            <a:r>
              <a:rPr lang="it-IT" dirty="0" err="1"/>
              <a:t>Step</a:t>
            </a:r>
            <a:r>
              <a:rPr lang="it-IT" dirty="0"/>
              <a:t> 2: </a:t>
            </a:r>
            <a:r>
              <a:rPr lang="it-IT" dirty="0" err="1"/>
              <a:t>Earthquake</a:t>
            </a:r>
            <a:r>
              <a:rPr lang="it-IT" dirty="0"/>
              <a:t> </a:t>
            </a:r>
            <a:r>
              <a:rPr lang="it-IT" dirty="0" err="1"/>
              <a:t>size</a:t>
            </a:r>
            <a:r>
              <a:rPr lang="it-IT" dirty="0"/>
              <a:t> (</a:t>
            </a:r>
            <a:r>
              <a:rPr lang="it-IT" dirty="0" err="1"/>
              <a:t>Recurrence</a:t>
            </a:r>
            <a:r>
              <a:rPr lang="it-IT" dirty="0"/>
              <a:t> law)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</p:spPr>
            <p:txBody>
              <a:bodyPr numCol="1"/>
              <a:lstStyle/>
              <a:p>
                <a:r>
                  <a:rPr lang="it-IT" dirty="0"/>
                  <a:t>Observations: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−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GB" dirty="0"/>
                  <a:t> linked to the minimum magnitude capable of causing damages and to physically capability of seismic zone to generate magnitude with these values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G-R law </a:t>
                </a:r>
                <a:r>
                  <a:rPr lang="it-IT" i="1" dirty="0" err="1"/>
                  <a:t>bounded</a:t>
                </a:r>
                <a:endParaRPr lang="it-IT" i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given</a:t>
                </a:r>
                <a:r>
                  <a:rPr lang="it-IT" dirty="0"/>
                  <a:t> a </a:t>
                </a:r>
                <a:r>
                  <a:rPr lang="it-IT" dirty="0" err="1"/>
                  <a:t>seismic</a:t>
                </a:r>
                <a:r>
                  <a:rPr lang="it-IT" dirty="0"/>
                  <a:t> source,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it-IT" dirty="0"/>
                  <a:t> </a:t>
                </a:r>
                <a:r>
                  <a:rPr lang="it-IT" dirty="0" err="1"/>
                  <a:t>parameters</a:t>
                </a:r>
                <a:r>
                  <a:rPr lang="it-IT" dirty="0"/>
                  <a:t> are </a:t>
                </a:r>
                <a:r>
                  <a:rPr lang="it-IT" dirty="0" err="1"/>
                  <a:t>estimated</a:t>
                </a:r>
                <a:r>
                  <a:rPr lang="it-IT" dirty="0"/>
                  <a:t> </a:t>
                </a:r>
                <a:r>
                  <a:rPr lang="it-IT" dirty="0" err="1"/>
                  <a:t>through</a:t>
                </a:r>
                <a:r>
                  <a:rPr lang="it-IT" dirty="0"/>
                  <a:t> </a:t>
                </a:r>
                <a:r>
                  <a:rPr lang="it-IT" dirty="0" err="1"/>
                  <a:t>statistical</a:t>
                </a:r>
                <a:r>
                  <a:rPr lang="it-IT" dirty="0"/>
                  <a:t> </a:t>
                </a:r>
                <a:r>
                  <a:rPr lang="it-IT" dirty="0" err="1"/>
                  <a:t>analysis</a:t>
                </a:r>
                <a:r>
                  <a:rPr lang="it-IT" dirty="0"/>
                  <a:t> of </a:t>
                </a:r>
                <a:r>
                  <a:rPr lang="it-IT" dirty="0" err="1"/>
                  <a:t>historical</a:t>
                </a:r>
                <a:r>
                  <a:rPr lang="it-IT" dirty="0"/>
                  <a:t> data with </a:t>
                </a:r>
                <a:r>
                  <a:rPr lang="it-IT" dirty="0" err="1"/>
                  <a:t>constraints</a:t>
                </a:r>
                <a:r>
                  <a:rPr lang="it-IT" dirty="0"/>
                  <a:t> from </a:t>
                </a:r>
                <a:r>
                  <a:rPr lang="it-IT" dirty="0" err="1"/>
                  <a:t>geological</a:t>
                </a:r>
                <a:r>
                  <a:rPr lang="it-IT" dirty="0"/>
                  <a:t> </a:t>
                </a:r>
                <a:r>
                  <a:rPr lang="it-IT" dirty="0" err="1"/>
                  <a:t>evidence</a:t>
                </a: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paramount</a:t>
                </a:r>
                <a:r>
                  <a:rPr lang="it-IT" dirty="0"/>
                  <a:t> </a:t>
                </a:r>
                <a:r>
                  <a:rPr lang="it-IT" dirty="0" err="1"/>
                  <a:t>aspect</a:t>
                </a:r>
                <a:r>
                  <a:rPr lang="it-IT" dirty="0"/>
                  <a:t> </a:t>
                </a:r>
                <a:r>
                  <a:rPr lang="it-IT" dirty="0" err="1"/>
                  <a:t>regarding</a:t>
                </a:r>
                <a:r>
                  <a:rPr lang="it-IT" dirty="0"/>
                  <a:t> </a:t>
                </a:r>
                <a:r>
                  <a:rPr lang="it-IT" dirty="0" err="1"/>
                  <a:t>completeness</a:t>
                </a:r>
                <a:r>
                  <a:rPr lang="it-IT" dirty="0"/>
                  <a:t> and </a:t>
                </a:r>
                <a:r>
                  <a:rPr lang="it-IT" dirty="0" err="1"/>
                  <a:t>undistortion</a:t>
                </a:r>
                <a:r>
                  <a:rPr lang="it-IT" dirty="0"/>
                  <a:t> of the </a:t>
                </a:r>
                <a:r>
                  <a:rPr lang="it-IT" dirty="0" err="1"/>
                  <a:t>reference</a:t>
                </a:r>
                <a:r>
                  <a:rPr lang="it-IT" dirty="0"/>
                  <a:t> </a:t>
                </a:r>
                <a:r>
                  <a:rPr lang="it-IT" dirty="0" err="1"/>
                  <a:t>catalogue</a:t>
                </a:r>
                <a:r>
                  <a:rPr lang="it-IT" dirty="0"/>
                  <a:t> in </a:t>
                </a:r>
                <a:r>
                  <a:rPr lang="it-IT" dirty="0" err="1"/>
                  <a:t>terms</a:t>
                </a:r>
                <a:r>
                  <a:rPr lang="it-IT" dirty="0"/>
                  <a:t> of </a:t>
                </a:r>
                <a:r>
                  <a:rPr lang="it-IT" dirty="0" err="1"/>
                  <a:t>intensity</a:t>
                </a:r>
                <a:r>
                  <a:rPr lang="it-IT" dirty="0"/>
                  <a:t>/</a:t>
                </a:r>
                <a:r>
                  <a:rPr lang="it-IT" dirty="0" err="1"/>
                  <a:t>magnitude</a:t>
                </a:r>
                <a:r>
                  <a:rPr lang="it-IT" dirty="0"/>
                  <a:t> </a:t>
                </a:r>
                <a:r>
                  <a:rPr lang="it-IT" dirty="0" err="1"/>
                  <a:t>range</a:t>
                </a:r>
                <a:r>
                  <a:rPr lang="it-IT" dirty="0"/>
                  <a:t> and time </a:t>
                </a:r>
                <a:r>
                  <a:rPr lang="it-IT" dirty="0" err="1"/>
                  <a:t>intervals</a:t>
                </a:r>
                <a:r>
                  <a:rPr lang="it-IT" dirty="0"/>
                  <a:t> </a:t>
                </a:r>
                <a:endParaRPr lang="en-GB" dirty="0"/>
              </a:p>
              <a:p>
                <a:endParaRPr lang="en-GB" sz="600" dirty="0"/>
              </a:p>
              <a:p>
                <a:endParaRPr lang="it-IT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  <a:blipFill rotWithShape="0">
                <a:blip r:embed="rId2"/>
                <a:stretch>
                  <a:fillRect l="-524" t="-2976" b="-3065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20</a:t>
            </a:fld>
            <a:endParaRPr lang="it-IT" dirty="0"/>
          </a:p>
        </p:txBody>
      </p:sp>
      <p:sp>
        <p:nvSpPr>
          <p:cNvPr id="7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C1240C3-E209-49D3-B04C-5150AAC66772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1658429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PSHA – </a:t>
            </a:r>
            <a:r>
              <a:rPr lang="it-IT" dirty="0" err="1"/>
              <a:t>Step</a:t>
            </a:r>
            <a:r>
              <a:rPr lang="it-IT" dirty="0"/>
              <a:t> 2: </a:t>
            </a:r>
            <a:r>
              <a:rPr lang="it-IT" dirty="0" err="1"/>
              <a:t>Earthquake</a:t>
            </a:r>
            <a:r>
              <a:rPr lang="it-IT" dirty="0"/>
              <a:t> </a:t>
            </a:r>
            <a:r>
              <a:rPr lang="it-IT" dirty="0" err="1"/>
              <a:t>size</a:t>
            </a:r>
            <a:r>
              <a:rPr lang="it-IT" dirty="0"/>
              <a:t> (</a:t>
            </a:r>
            <a:r>
              <a:rPr lang="it-IT" dirty="0" err="1"/>
              <a:t>Recurrence</a:t>
            </a:r>
            <a:r>
              <a:rPr lang="it-IT" dirty="0"/>
              <a:t> law)</a:t>
            </a:r>
            <a:endParaRPr lang="en-GB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663825"/>
            <a:ext cx="10474745" cy="2047071"/>
          </a:xfrm>
        </p:spPr>
        <p:txBody>
          <a:bodyPr numCol="1"/>
          <a:lstStyle/>
          <a:p>
            <a:r>
              <a:rPr lang="it-IT" dirty="0" err="1"/>
              <a:t>Observations</a:t>
            </a:r>
            <a:r>
              <a:rPr lang="it-IT" dirty="0"/>
              <a:t>: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21</a:t>
            </a:fld>
            <a:endParaRPr lang="it-IT" dirty="0"/>
          </a:p>
        </p:txBody>
      </p:sp>
      <p:sp>
        <p:nvSpPr>
          <p:cNvPr id="7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1026" name="Picture 2" descr="http://legacy.ingv.it/roma/attivita/pererischio/macrosismica/Seismic/gutri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988" y="2575165"/>
            <a:ext cx="5677300" cy="410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/>
          <p:cNvSpPr txBox="1"/>
          <p:nvPr/>
        </p:nvSpPr>
        <p:spPr>
          <a:xfrm>
            <a:off x="-2058943" y="6521548"/>
            <a:ext cx="8375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>
                <a:hlinkClick r:id="rId3"/>
              </a:rPr>
              <a:t>http://legacy.ingv.it/roma/attivita/pererischio/macrosismica/Seismic/seismic.html</a:t>
            </a:r>
            <a:endParaRPr lang="en-GB" sz="1400" i="1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04" y="2663825"/>
            <a:ext cx="4819650" cy="345757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CD20627-09C3-4DDF-94A3-7015B2E6B1FF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42094867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10011759" cy="611187"/>
          </a:xfrm>
        </p:spPr>
        <p:txBody>
          <a:bodyPr/>
          <a:lstStyle/>
          <a:p>
            <a:r>
              <a:rPr lang="it-IT" dirty="0"/>
              <a:t>PSHA – </a:t>
            </a:r>
            <a:r>
              <a:rPr lang="it-IT" dirty="0" err="1"/>
              <a:t>Step</a:t>
            </a:r>
            <a:r>
              <a:rPr lang="it-IT" dirty="0"/>
              <a:t> 3: Ground </a:t>
            </a:r>
            <a:r>
              <a:rPr lang="it-IT" dirty="0" err="1"/>
              <a:t>motion</a:t>
            </a:r>
            <a:r>
              <a:rPr lang="it-IT" dirty="0"/>
              <a:t> </a:t>
            </a:r>
            <a:r>
              <a:rPr lang="it-IT" dirty="0" err="1"/>
              <a:t>predictive</a:t>
            </a:r>
            <a:r>
              <a:rPr lang="it-IT" dirty="0"/>
              <a:t> </a:t>
            </a:r>
            <a:r>
              <a:rPr lang="it-IT" dirty="0" err="1"/>
              <a:t>equations</a:t>
            </a:r>
            <a:r>
              <a:rPr lang="it-IT" dirty="0"/>
              <a:t> (GMPE)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</p:spPr>
            <p:txBody>
              <a:bodyPr numCol="1"/>
              <a:lstStyle/>
              <a:p>
                <a:r>
                  <a:rPr lang="it-IT" dirty="0"/>
                  <a:t>Goal: </a:t>
                </a:r>
                <a:r>
                  <a:rPr lang="it-IT" b="1" dirty="0"/>
                  <a:t>estimate </a:t>
                </a:r>
                <a:r>
                  <a:rPr lang="it-IT" b="1" dirty="0" err="1"/>
                  <a:t>ground</a:t>
                </a:r>
                <a:r>
                  <a:rPr lang="it-IT" b="1" dirty="0"/>
                  <a:t> </a:t>
                </a:r>
                <a:r>
                  <a:rPr lang="it-IT" b="1" dirty="0" err="1"/>
                  <a:t>motion</a:t>
                </a:r>
                <a:r>
                  <a:rPr lang="it-IT" b="1" dirty="0"/>
                  <a:t> </a:t>
                </a:r>
                <a:r>
                  <a:rPr lang="it-IT" b="1" dirty="0" err="1"/>
                  <a:t>at</a:t>
                </a:r>
                <a:r>
                  <a:rPr lang="it-IT" b="1" dirty="0"/>
                  <a:t> the site</a:t>
                </a: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b="0" dirty="0" err="1"/>
                  <a:t>Identify</a:t>
                </a:r>
                <a:r>
                  <a:rPr lang="it-IT" b="0" dirty="0"/>
                  <a:t> the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of  interest for the situation and purposes;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Estimation</a:t>
                </a:r>
                <a:r>
                  <a:rPr lang="it-IT" dirty="0"/>
                  <a:t> of the PDF of the </a:t>
                </a:r>
                <a:r>
                  <a:rPr lang="it-IT" dirty="0" err="1"/>
                  <a:t>selected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by </a:t>
                </a:r>
                <a:r>
                  <a:rPr lang="it-IT" dirty="0" err="1"/>
                  <a:t>referring</a:t>
                </a:r>
                <a:r>
                  <a:rPr lang="it-IT" dirty="0"/>
                  <a:t> to </a:t>
                </a:r>
                <a:r>
                  <a:rPr lang="it-IT" dirty="0" err="1"/>
                  <a:t>predictor</a:t>
                </a:r>
                <a:r>
                  <a:rPr lang="it-IT" dirty="0"/>
                  <a:t> </a:t>
                </a:r>
                <a:r>
                  <a:rPr lang="it-IT" dirty="0" err="1"/>
                  <a:t>variables</a:t>
                </a:r>
                <a:r>
                  <a:rPr lang="it-IT" dirty="0"/>
                  <a:t> </a:t>
                </a:r>
                <a:r>
                  <a:rPr lang="it-IT" dirty="0" err="1"/>
                  <a:t>such</a:t>
                </a:r>
                <a:r>
                  <a:rPr lang="it-IT" dirty="0"/>
                  <a:t> </a:t>
                </a:r>
                <a:r>
                  <a:rPr lang="it-IT" dirty="0" err="1"/>
                  <a:t>as</a:t>
                </a:r>
                <a:r>
                  <a:rPr lang="it-IT" dirty="0"/>
                  <a:t> the </a:t>
                </a:r>
                <a:r>
                  <a:rPr lang="it-IT" dirty="0" err="1"/>
                  <a:t>earthquake</a:t>
                </a:r>
                <a:r>
                  <a:rPr lang="it-IT" dirty="0"/>
                  <a:t> source </a:t>
                </a:r>
                <a:r>
                  <a:rPr lang="it-IT" dirty="0" err="1"/>
                  <a:t>properties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 …</m:t>
                        </m:r>
                      </m:e>
                    </m:d>
                  </m:oMath>
                </a14:m>
                <a:endParaRPr lang="it-IT" dirty="0"/>
              </a:p>
              <a:p>
                <a:r>
                  <a:rPr lang="en-GB" dirty="0"/>
                  <a:t>GMPEs are usually adopted to evaluate the probability that a particular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𝐼𝑀</m:t>
                    </m:r>
                  </m:oMath>
                </a14:m>
                <a:r>
                  <a:rPr lang="en-GB" dirty="0"/>
                  <a:t> exceeds a certain value,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𝑖𝑚</m:t>
                    </m:r>
                  </m:oMath>
                </a14:m>
                <a:r>
                  <a:rPr lang="en-GB" dirty="0"/>
                  <a:t>, for a given earthquake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dirty="0"/>
                  <a:t>, occurring at a given distance,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GB" dirty="0"/>
              </a:p>
              <a:p>
                <a:endParaRPr lang="it-IT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474745" cy="2047071"/>
              </a:xfrm>
              <a:blipFill>
                <a:blip r:embed="rId2"/>
                <a:stretch>
                  <a:fillRect l="-524" t="-2976" r="-58" b="-29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22</a:t>
            </a:fld>
            <a:endParaRPr lang="it-IT" dirty="0"/>
          </a:p>
        </p:txBody>
      </p:sp>
      <p:sp>
        <p:nvSpPr>
          <p:cNvPr id="7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8157" y="4392125"/>
            <a:ext cx="2815149" cy="2362835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-2058943" y="7634922"/>
            <a:ext cx="837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Schematic illustration of conditional probability of exceeding a particular value of a</a:t>
            </a:r>
          </a:p>
          <a:p>
            <a:r>
              <a:rPr lang="en-GB" sz="1400" dirty="0"/>
              <a:t>ground motion parameter for a given magnitude and distance.</a:t>
            </a:r>
            <a:endParaRPr lang="en-GB" sz="1400" i="1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C81BBC3-6D24-4EA1-B314-6FE5947F7F03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29995617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10011759" cy="611187"/>
          </a:xfrm>
        </p:spPr>
        <p:txBody>
          <a:bodyPr/>
          <a:lstStyle/>
          <a:p>
            <a:r>
              <a:rPr lang="it-IT" dirty="0"/>
              <a:t>PSHA – </a:t>
            </a:r>
            <a:r>
              <a:rPr lang="it-IT" dirty="0" err="1"/>
              <a:t>Step</a:t>
            </a:r>
            <a:r>
              <a:rPr lang="it-IT" dirty="0"/>
              <a:t> 3: Ground </a:t>
            </a:r>
            <a:r>
              <a:rPr lang="it-IT" dirty="0" err="1"/>
              <a:t>motion</a:t>
            </a:r>
            <a:r>
              <a:rPr lang="it-IT" dirty="0"/>
              <a:t> </a:t>
            </a:r>
            <a:r>
              <a:rPr lang="it-IT" dirty="0" err="1"/>
              <a:t>predictive</a:t>
            </a:r>
            <a:r>
              <a:rPr lang="it-IT" dirty="0"/>
              <a:t> </a:t>
            </a:r>
            <a:r>
              <a:rPr lang="it-IT" dirty="0" err="1"/>
              <a:t>equations</a:t>
            </a:r>
            <a:r>
              <a:rPr lang="it-IT" dirty="0"/>
              <a:t> (GMPE)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76165" cy="1838727"/>
              </a:xfrm>
            </p:spPr>
            <p:txBody>
              <a:bodyPr numCol="1"/>
              <a:lstStyle/>
              <a:p>
                <a:r>
                  <a:rPr lang="en-GB" dirty="0"/>
                  <a:t>In probabilistic terms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begChr m:val="["/>
                          <m:endChr m:val="]"/>
                          <m:ctrlPr>
                            <a:rPr lang="en-GB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 smtClean="0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en-GB" i="1" dirty="0" smtClean="0">
                              <a:latin typeface="Cambria Math" panose="02040503050406030204" pitchFamily="18" charset="0"/>
                            </a:rPr>
                            <m:t> &gt; </m:t>
                          </m:r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𝑖𝑚</m:t>
                          </m:r>
                        </m:e>
                        <m:e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 = </m:t>
                          </m:r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 = </m:t>
                          </m:r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>
                          <a:latin typeface="Cambria Math" panose="02040503050406030204" pitchFamily="18" charset="0"/>
                        </a:rPr>
                        <m:t>= 1 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𝑅𝑀</m:t>
                          </m:r>
                        </m:sub>
                      </m:sSub>
                      <m:r>
                        <a:rPr lang="en-GB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𝑖𝑚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/>
              </a:p>
              <a:p>
                <a:r>
                  <a:rPr lang="it-IT" dirty="0" err="1"/>
                  <a:t>Usually</a:t>
                </a:r>
                <a:r>
                  <a:rPr lang="it-IT" dirty="0"/>
                  <a:t>, </a:t>
                </a:r>
                <a:r>
                  <a:rPr lang="en-GB" dirty="0"/>
                  <a:t>the conditional distribution of the ground motion intensity measure, i.e.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i="1" dirty="0" err="1">
                        <a:latin typeface="Cambria Math" panose="02040503050406030204" pitchFamily="18" charset="0"/>
                      </a:rPr>
                      <m:t>𝑖𝑚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GB" i="1" dirty="0" err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i="1" dirty="0" err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GB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is assumed log normal.</a:t>
                </a:r>
              </a:p>
              <a:p>
                <a:endParaRPr lang="it-IT" dirty="0"/>
              </a:p>
              <a:p>
                <a:r>
                  <a:rPr lang="it-IT" dirty="0" err="1"/>
                  <a:t>Observations</a:t>
                </a:r>
                <a:r>
                  <a:rPr lang="it-IT" dirty="0"/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GMPEs are developed independently for each region;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Faulting mechanism, effects of local site conditions are of </a:t>
                </a:r>
              </a:p>
              <a:p>
                <a:r>
                  <a:rPr lang="en-GB" dirty="0"/>
                  <a:t>paramount importance</a:t>
                </a:r>
                <a:endParaRPr lang="it-IT" dirty="0"/>
              </a:p>
              <a:p>
                <a:endParaRPr lang="en-GB" dirty="0"/>
              </a:p>
              <a:p>
                <a:endParaRPr lang="it-IT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76165" cy="1838727"/>
              </a:xfrm>
              <a:blipFill>
                <a:blip r:embed="rId2"/>
                <a:stretch>
                  <a:fillRect l="-519" t="-3311" r="-231" b="-738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23</a:t>
            </a:fld>
            <a:endParaRPr lang="it-IT" dirty="0"/>
          </a:p>
        </p:txBody>
      </p:sp>
      <p:sp>
        <p:nvSpPr>
          <p:cNvPr id="7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3715" y="3861785"/>
            <a:ext cx="3882970" cy="2920596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1036320" y="6000770"/>
            <a:ext cx="6997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latin typeface="Arial" panose="020B0604020202020204" pitchFamily="34" charset="0"/>
                <a:cs typeface="Arial" panose="020B0604020202020204" pitchFamily="34" charset="0"/>
              </a:rPr>
              <a:t>Schematic illustration of conditional probability of exceeding a particular value of a</a:t>
            </a:r>
          </a:p>
          <a:p>
            <a:pPr algn="r"/>
            <a:r>
              <a:rPr lang="en-GB" sz="1400" i="1" dirty="0">
                <a:latin typeface="Arial" panose="020B0604020202020204" pitchFamily="34" charset="0"/>
                <a:cs typeface="Arial" panose="020B0604020202020204" pitchFamily="34" charset="0"/>
              </a:rPr>
              <a:t>ground motion parameter for a given magnitude and distance.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EE417B1-DA71-419B-ABF1-BCF6E64423F5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231447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2" y="2052638"/>
            <a:ext cx="10011759" cy="611187"/>
          </a:xfrm>
        </p:spPr>
        <p:txBody>
          <a:bodyPr/>
          <a:lstStyle/>
          <a:p>
            <a:r>
              <a:rPr lang="it-IT" dirty="0"/>
              <a:t>PSHA – </a:t>
            </a:r>
            <a:r>
              <a:rPr lang="it-IT" dirty="0" err="1"/>
              <a:t>Step</a:t>
            </a:r>
            <a:r>
              <a:rPr lang="it-IT" dirty="0"/>
              <a:t> 4: </a:t>
            </a:r>
            <a:r>
              <a:rPr lang="it-IT" dirty="0" err="1"/>
              <a:t>Hazard</a:t>
            </a:r>
            <a:r>
              <a:rPr lang="it-IT" dirty="0"/>
              <a:t> </a:t>
            </a:r>
            <a:r>
              <a:rPr lang="it-IT" dirty="0" err="1"/>
              <a:t>Computation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76165" cy="1838727"/>
              </a:xfrm>
            </p:spPr>
            <p:txBody>
              <a:bodyPr numCol="1"/>
              <a:lstStyle/>
              <a:p>
                <a:r>
                  <a:rPr lang="en-GB" dirty="0"/>
                  <a:t>The seismic hazard curve is a function representing the annual frequency of exceeding various levels of ground shaking (i.e. the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𝐼𝑀</m:t>
                    </m:r>
                  </m:oMath>
                </a14:m>
                <a:r>
                  <a:rPr lang="en-GB" dirty="0"/>
                  <a:t>) at a specific site. The curve is obtained by integration of the previously three steps over all possible magnitudes and earthquakes locations.</a:t>
                </a:r>
              </a:p>
              <a:p>
                <a:r>
                  <a:rPr lang="en-GB" dirty="0"/>
                  <a:t>Seismic hazard curves are obtained for individual sources and, then, combined to express the aggregate hazard at a particular site.</a:t>
                </a:r>
                <a:endParaRPr lang="it-IT" dirty="0"/>
              </a:p>
              <a:p>
                <a:r>
                  <a:rPr lang="en-GB" dirty="0"/>
                  <a:t>Then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dirty="0">
                          <a:latin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𝑖𝑚</m:t>
                          </m:r>
                        </m:e>
                      </m:d>
                      <m:r>
                        <a:rPr lang="en-GB" i="1" dirty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sup>
                        <m:e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  <m:sup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nary>
                      <m:d>
                        <m:dPr>
                          <m:begChr m:val="["/>
                          <m:endChr m:val="]"/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nary>
                                <m:nary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sSub>
                                    <m:sSub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</m:sub>
                                <m:sup>
                                  <m:sSub>
                                    <m:sSub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𝑚𝑎𝑥</m:t>
                                      </m:r>
                                    </m:sub>
                                  </m:sSub>
                                </m:sup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endChr m:val="|"/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𝐼𝑀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&gt;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𝑖𝑚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e>
                                  </m:d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, 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</m:sSubSup>
                          <m:d>
                            <m:dPr>
                              <m:ctrlPr>
                                <a:rPr lang="en-GB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d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</m:sSubSup>
                          <m:d>
                            <m:dPr>
                              <m:ctrlPr>
                                <a:rPr lang="en-GB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𝑑𝑟𝑑𝑚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]</m:t>
                          </m:r>
                          <m:r>
                            <m:rPr>
                              <m:nor/>
                            </m:rPr>
                            <a:rPr lang="en-GB" dirty="0"/>
                            <m:t> </m:t>
                          </m:r>
                        </m:e>
                      </m:d>
                    </m:oMath>
                  </m:oMathPara>
                </a14:m>
                <a:endParaRPr lang="en-GB" dirty="0"/>
              </a:p>
              <a:p>
                <a:r>
                  <a:rPr lang="it-IT" dirty="0" err="1"/>
                  <a:t>Numerically</a:t>
                </a:r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𝑖𝑚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nary>
                        <m:naryPr>
                          <m:chr m:val="∑"/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hr m:val="∑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sup>
                            <m:e>
                              <m:nary>
                                <m:naryPr>
                                  <m:chr m:val="∑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</m:sup>
                                <m:e>
                                  <m:sSubSup>
                                    <m:sSub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  <m:sup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sup>
                                  </m:sSubSup>
                                </m:e>
                              </m:nary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𝑖𝑚</m:t>
                                  </m:r>
                                </m:e>
                                <m:e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𝑀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 </m:t>
                                  </m:r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</m:e>
                              </m:d>
                              <m:sSubSup>
                                <m:sSub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e>
                              </m:d>
                              <m:sSubSup>
                                <m:sSub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𝑀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e>
                          </m:nary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3" y="2663825"/>
                <a:ext cx="10576165" cy="1838727"/>
              </a:xfrm>
              <a:blipFill rotWithShape="0">
                <a:blip r:embed="rId3"/>
                <a:stretch>
                  <a:fillRect l="-519" t="-3311" b="-937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24</a:t>
            </a:fld>
            <a:endParaRPr lang="it-IT" dirty="0"/>
          </a:p>
        </p:txBody>
      </p:sp>
      <p:sp>
        <p:nvSpPr>
          <p:cNvPr id="7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9" name="Segnaposto testo 3"/>
          <p:cNvSpPr txBox="1">
            <a:spLocks/>
          </p:cNvSpPr>
          <p:nvPr/>
        </p:nvSpPr>
        <p:spPr>
          <a:xfrm>
            <a:off x="458918" y="4542038"/>
            <a:ext cx="10576165" cy="1838727"/>
          </a:xfrm>
          <a:prstGeom prst="rect">
            <a:avLst/>
          </a:prstGeom>
        </p:spPr>
        <p:txBody>
          <a:bodyPr numCol="1"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2952895" y="4648134"/>
            <a:ext cx="8375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i="1" dirty="0"/>
              <a:t>(2)</a:t>
            </a:r>
            <a:endParaRPr lang="en-GB" sz="1600" i="1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2941320" y="5701428"/>
            <a:ext cx="8375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i="1" dirty="0"/>
              <a:t>(3)</a:t>
            </a:r>
            <a:endParaRPr lang="en-GB" sz="1600" i="1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C62471D-5B73-4834-A062-DCA26011D32D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836317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BBA2B41-43F7-4424-9C1C-DA49066144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References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7D93BD-A1CC-4FF0-97C1-25F02A65D3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Baker J. W. (2008). </a:t>
            </a:r>
            <a:r>
              <a:rPr lang="en-GB" i="1" dirty="0"/>
              <a:t>An Introduction to Probabilistic Seismic Hazard Analysis (PSHA)</a:t>
            </a:r>
            <a:r>
              <a:rPr lang="en-GB" dirty="0"/>
              <a:t>, White Paper, Version 1.3, 72 pp.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Kramer, S.L. (1996) </a:t>
            </a:r>
            <a:r>
              <a:rPr lang="en-GB" i="1" dirty="0"/>
              <a:t>Geotechnical earthquake engineering</a:t>
            </a:r>
            <a:r>
              <a:rPr lang="en-GB" dirty="0"/>
              <a:t>. Prentice Hall, Upper Saddle River, N.J.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Wells, D.L. and Coppersmith, K.J. (1994) </a:t>
            </a:r>
            <a:r>
              <a:rPr lang="en-GB" i="1" dirty="0"/>
              <a:t>New empirical relationships among magnitude, rupture length, rupture width, rupture area, and surface displacement.</a:t>
            </a:r>
            <a:r>
              <a:rPr lang="en-GB" dirty="0"/>
              <a:t> Bull. Seism. Soc. Am., 84, 974-1002.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Cornell, C.A. (1968). </a:t>
            </a:r>
            <a:r>
              <a:rPr lang="en-GB" i="1" dirty="0"/>
              <a:t>Engineering seismic risk analysis</a:t>
            </a:r>
            <a:r>
              <a:rPr lang="en-GB" dirty="0"/>
              <a:t>, Bull. Seism. Soc. Am., 58, 1583-1606.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/>
              <a:t>Broccardo, M. (2018) </a:t>
            </a:r>
            <a:r>
              <a:rPr lang="en-GB" i="1" dirty="0"/>
              <a:t>Probabilistic seismic risk analysis for civil systems</a:t>
            </a:r>
            <a:r>
              <a:rPr lang="en-GB" dirty="0"/>
              <a:t>, Lecture Notes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25</a:t>
            </a:fld>
            <a:endParaRPr lang="it-IT" dirty="0"/>
          </a:p>
        </p:txBody>
      </p:sp>
      <p:sp>
        <p:nvSpPr>
          <p:cNvPr id="6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383C2E3-4398-46AB-92D7-F65CE41AD2B1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4171122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" y="4468960"/>
            <a:ext cx="11621193" cy="671208"/>
          </a:xfrm>
        </p:spPr>
        <p:txBody>
          <a:bodyPr/>
          <a:lstStyle/>
          <a:p>
            <a:r>
              <a:rPr lang="it-IT" dirty="0"/>
              <a:t>Ingegneria Sismica e Progettazione Strutturale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PSHA – Assignment 1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Ph.D</a:t>
            </a:r>
            <a:r>
              <a:rPr lang="it-IT" dirty="0"/>
              <a:t>. Candidate </a:t>
            </a:r>
            <a:r>
              <a:rPr lang="it-IT" b="1" dirty="0"/>
              <a:t>Chiara Nardin </a:t>
            </a:r>
            <a:r>
              <a:rPr lang="it-IT" dirty="0"/>
              <a:t>– </a:t>
            </a:r>
            <a:r>
              <a:rPr lang="it-IT" dirty="0" err="1"/>
              <a:t>M.Sc</a:t>
            </a:r>
            <a:r>
              <a:rPr lang="it-IT" dirty="0"/>
              <a:t>., Eng. in </a:t>
            </a:r>
            <a:r>
              <a:rPr lang="it-IT" dirty="0" err="1"/>
              <a:t>Civil</a:t>
            </a:r>
            <a:r>
              <a:rPr lang="it-IT" dirty="0"/>
              <a:t> </a:t>
            </a:r>
            <a:r>
              <a:rPr lang="it-IT" dirty="0" err="1"/>
              <a:t>Engineering</a:t>
            </a:r>
            <a:endParaRPr lang="it-IT" dirty="0"/>
          </a:p>
        </p:txBody>
      </p:sp>
      <p:pic>
        <p:nvPicPr>
          <p:cNvPr id="2056" name="Picture 8" descr="Analyze data, create models and more with MATLAB - UW–⁠Madison ..."/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0" b="12042"/>
          <a:stretch/>
        </p:blipFill>
        <p:spPr bwMode="auto">
          <a:xfrm>
            <a:off x="0" y="1481959"/>
            <a:ext cx="12192000" cy="275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92A6292F-3501-4CC6-B584-13D1840DDA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https://github.com/kia13nn/ISPS.git</a:t>
            </a:r>
            <a:endParaRPr lang="it-IT" dirty="0">
              <a:solidFill>
                <a:srgbClr val="0070C0"/>
              </a:solidFill>
            </a:endParaRPr>
          </a:p>
        </p:txBody>
      </p:sp>
      <p:pic>
        <p:nvPicPr>
          <p:cNvPr id="9" name="Picture 8" descr="Analyze data, create models and more with MATLAB - UW–⁠Madison ...">
            <a:extLst>
              <a:ext uri="{FF2B5EF4-FFF2-40B4-BE49-F238E27FC236}">
                <a16:creationId xmlns:a16="http://schemas.microsoft.com/office/drawing/2014/main" id="{7CD2167F-B026-4B13-B6EF-084D3E3410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t="14890" r="67136" b="12042"/>
          <a:stretch/>
        </p:blipFill>
        <p:spPr bwMode="auto">
          <a:xfrm>
            <a:off x="3699164" y="1481959"/>
            <a:ext cx="1188720" cy="275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8" descr="Analyze data, create models and more with MATLAB - UW–⁠Madison ...">
            <a:extLst>
              <a:ext uri="{FF2B5EF4-FFF2-40B4-BE49-F238E27FC236}">
                <a16:creationId xmlns:a16="http://schemas.microsoft.com/office/drawing/2014/main" id="{86AF8DC2-C058-4461-832A-B6F8B109A9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t="14890" r="67136" b="12042"/>
          <a:stretch/>
        </p:blipFill>
        <p:spPr bwMode="auto">
          <a:xfrm>
            <a:off x="4638502" y="1481959"/>
            <a:ext cx="2696095" cy="275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Analyze data, create models and more with MATLAB - UW–⁠Madison ...">
            <a:extLst>
              <a:ext uri="{FF2B5EF4-FFF2-40B4-BE49-F238E27FC236}">
                <a16:creationId xmlns:a16="http://schemas.microsoft.com/office/drawing/2014/main" id="{9B96D3B8-1B4F-4ED9-B4EA-EFE0C64A76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t="14890" r="67136" b="12042"/>
          <a:stretch/>
        </p:blipFill>
        <p:spPr bwMode="auto">
          <a:xfrm>
            <a:off x="7298574" y="1481959"/>
            <a:ext cx="1188720" cy="275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MATLAB logo on a blue background">
            <a:extLst>
              <a:ext uri="{FF2B5EF4-FFF2-40B4-BE49-F238E27FC236}">
                <a16:creationId xmlns:a16="http://schemas.microsoft.com/office/drawing/2014/main" id="{2A7FFA63-C11C-4A50-8145-D5F6ACF5FD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5" t="12599" r="26159" b="10630"/>
          <a:stretch/>
        </p:blipFill>
        <p:spPr bwMode="auto">
          <a:xfrm>
            <a:off x="4821381" y="1862052"/>
            <a:ext cx="2477193" cy="1995054"/>
          </a:xfrm>
          <a:prstGeom prst="rect">
            <a:avLst/>
          </a:prstGeom>
          <a:ln>
            <a:noFill/>
          </a:ln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7D934273-36EE-49BC-B797-0089A4F9A405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46069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Goal: to </a:t>
            </a:r>
            <a:r>
              <a:rPr lang="it-IT" dirty="0" err="1"/>
              <a:t>perform</a:t>
            </a:r>
            <a:r>
              <a:rPr lang="it-IT" dirty="0"/>
              <a:t> a PSHA </a:t>
            </a:r>
            <a:r>
              <a:rPr lang="it-IT" dirty="0" err="1"/>
              <a:t>analysis</a:t>
            </a:r>
            <a:r>
              <a:rPr lang="it-IT" dirty="0"/>
              <a:t> 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 err="1"/>
              <a:t>Through</a:t>
            </a:r>
            <a:r>
              <a:rPr lang="it-IT" dirty="0"/>
              <a:t> the </a:t>
            </a:r>
            <a:r>
              <a:rPr lang="it-IT" dirty="0" err="1"/>
              <a:t>scheme</a:t>
            </a:r>
            <a:r>
              <a:rPr lang="it-IT" dirty="0"/>
              <a:t> </a:t>
            </a:r>
            <a:r>
              <a:rPr lang="it-IT" dirty="0" err="1"/>
              <a:t>depicted</a:t>
            </a:r>
            <a:r>
              <a:rPr lang="it-IT" dirty="0"/>
              <a:t> in </a:t>
            </a:r>
            <a:r>
              <a:rPr lang="it-IT" i="1" dirty="0"/>
              <a:t>(1)</a:t>
            </a:r>
            <a:r>
              <a:rPr lang="it-IT" dirty="0"/>
              <a:t>, compute: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dirty="0" err="1"/>
              <a:t>annual</a:t>
            </a:r>
            <a:r>
              <a:rPr lang="it-IT" dirty="0"/>
              <a:t> </a:t>
            </a:r>
            <a:r>
              <a:rPr lang="it-IT" dirty="0" err="1"/>
              <a:t>hazard</a:t>
            </a:r>
            <a:r>
              <a:rPr lang="it-IT" dirty="0"/>
              <a:t> curve for </a:t>
            </a:r>
            <a:r>
              <a:rPr lang="it-IT" dirty="0" err="1"/>
              <a:t>each</a:t>
            </a:r>
            <a:r>
              <a:rPr lang="it-IT" dirty="0"/>
              <a:t> fault;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50 </a:t>
            </a:r>
            <a:r>
              <a:rPr lang="it-IT" dirty="0" err="1"/>
              <a:t>years</a:t>
            </a:r>
            <a:r>
              <a:rPr lang="it-IT" dirty="0"/>
              <a:t> </a:t>
            </a:r>
            <a:r>
              <a:rPr lang="it-IT" dirty="0" err="1"/>
              <a:t>hazard</a:t>
            </a:r>
            <a:r>
              <a:rPr lang="it-IT" dirty="0"/>
              <a:t> curve for </a:t>
            </a:r>
            <a:r>
              <a:rPr lang="it-IT" dirty="0" err="1"/>
              <a:t>each</a:t>
            </a:r>
            <a:r>
              <a:rPr lang="it-IT" dirty="0"/>
              <a:t> fault;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475 </a:t>
            </a:r>
            <a:r>
              <a:rPr lang="it-IT" dirty="0" err="1"/>
              <a:t>years</a:t>
            </a:r>
            <a:r>
              <a:rPr lang="it-IT" dirty="0"/>
              <a:t> </a:t>
            </a:r>
            <a:r>
              <a:rPr lang="it-IT" dirty="0" err="1"/>
              <a:t>hazard</a:t>
            </a:r>
            <a:r>
              <a:rPr lang="it-IT" dirty="0"/>
              <a:t> curve for </a:t>
            </a:r>
            <a:r>
              <a:rPr lang="it-IT" dirty="0" err="1"/>
              <a:t>each</a:t>
            </a:r>
            <a:r>
              <a:rPr lang="it-IT" dirty="0"/>
              <a:t> fault</a:t>
            </a:r>
          </a:p>
          <a:p>
            <a:r>
              <a:rPr lang="it-IT" dirty="0"/>
              <a:t>for the </a:t>
            </a:r>
            <a:r>
              <a:rPr lang="it-IT" dirty="0" err="1"/>
              <a:t>highlighted</a:t>
            </a:r>
            <a:r>
              <a:rPr lang="it-IT" dirty="0"/>
              <a:t> </a:t>
            </a:r>
            <a:r>
              <a:rPr lang="it-IT" dirty="0" err="1"/>
              <a:t>seismic</a:t>
            </a:r>
            <a:r>
              <a:rPr lang="it-IT" dirty="0"/>
              <a:t> site.</a:t>
            </a:r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27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994" y="1910556"/>
            <a:ext cx="5031345" cy="4376737"/>
          </a:xfrm>
          <a:prstGeom prst="rect">
            <a:avLst/>
          </a:prstGeom>
        </p:spPr>
      </p:pic>
      <p:sp>
        <p:nvSpPr>
          <p:cNvPr id="8" name="Ovale 7"/>
          <p:cNvSpPr/>
          <p:nvPr/>
        </p:nvSpPr>
        <p:spPr>
          <a:xfrm>
            <a:off x="8759640" y="3819854"/>
            <a:ext cx="1036001" cy="552449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Connettore 2 8" title="Standard Normal CDF"/>
          <p:cNvCxnSpPr>
            <a:stCxn id="8" idx="2"/>
          </p:cNvCxnSpPr>
          <p:nvPr/>
        </p:nvCxnSpPr>
        <p:spPr>
          <a:xfrm flipH="1">
            <a:off x="4130566" y="4096079"/>
            <a:ext cx="4629074" cy="612555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/>
          <p:cNvSpPr txBox="1"/>
          <p:nvPr/>
        </p:nvSpPr>
        <p:spPr>
          <a:xfrm>
            <a:off x="731838" y="5657546"/>
            <a:ext cx="57791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>
                <a:hlinkClick r:id="rId3"/>
              </a:rPr>
              <a:t>http://esse1-gis.mi.ingv.it/</a:t>
            </a:r>
            <a:endParaRPr lang="en-GB" sz="1400" dirty="0"/>
          </a:p>
          <a:p>
            <a:pPr algn="r"/>
            <a:r>
              <a:rPr lang="en-GB" sz="1400" i="1" dirty="0">
                <a:latin typeface="Arial" panose="020B0604020202020204" pitchFamily="34" charset="0"/>
                <a:cs typeface="Arial" panose="020B0604020202020204" pitchFamily="34" charset="0"/>
              </a:rPr>
              <a:t>Seismic hazard map: shaking parameter PGA, site </a:t>
            </a:r>
            <a:r>
              <a:rPr lang="en-GB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Palmoli</a:t>
            </a:r>
            <a:r>
              <a:rPr lang="en-GB" sz="1400" i="1" dirty="0">
                <a:latin typeface="Arial" panose="020B0604020202020204" pitchFamily="34" charset="0"/>
                <a:cs typeface="Arial" panose="020B0604020202020204" pitchFamily="34" charset="0"/>
              </a:rPr>
              <a:t> (CH) Latitude 41,527 – Longitude 14,483.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51E162C-D37E-4760-87D6-153DEA130B4F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2951036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1: Source </a:t>
            </a:r>
            <a:r>
              <a:rPr lang="it-IT" dirty="0" err="1"/>
              <a:t>characterization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00050" indent="-400050">
              <a:buFont typeface="+mj-lt"/>
              <a:buAutoNum type="romanUcPeriod"/>
            </a:pPr>
            <a:r>
              <a:rPr lang="it-IT" dirty="0" err="1"/>
              <a:t>Localize</a:t>
            </a:r>
            <a:r>
              <a:rPr lang="it-IT" dirty="0"/>
              <a:t> </a:t>
            </a:r>
            <a:r>
              <a:rPr lang="it-IT" dirty="0" err="1"/>
              <a:t>seismogenetic</a:t>
            </a:r>
            <a:r>
              <a:rPr lang="it-IT" dirty="0"/>
              <a:t> </a:t>
            </a:r>
            <a:r>
              <a:rPr lang="it-IT" dirty="0" err="1"/>
              <a:t>zones</a:t>
            </a:r>
            <a:r>
              <a:rPr lang="it-IT" dirty="0"/>
              <a:t>: </a:t>
            </a:r>
            <a:r>
              <a:rPr lang="it-IT" dirty="0" err="1"/>
              <a:t>Italian</a:t>
            </a:r>
            <a:r>
              <a:rPr lang="it-IT" dirty="0"/>
              <a:t> ZS9* model for </a:t>
            </a:r>
            <a:r>
              <a:rPr lang="it-IT" dirty="0" err="1"/>
              <a:t>application</a:t>
            </a:r>
            <a:r>
              <a:rPr lang="it-IT" dirty="0"/>
              <a:t> of the </a:t>
            </a:r>
            <a:r>
              <a:rPr lang="it-IT" dirty="0" err="1"/>
              <a:t>attenuation</a:t>
            </a:r>
            <a:r>
              <a:rPr lang="it-IT" dirty="0"/>
              <a:t> law</a:t>
            </a:r>
          </a:p>
          <a:p>
            <a:pPr marL="400050" indent="-400050">
              <a:buFont typeface="+mj-lt"/>
              <a:buAutoNum type="romanUcPeriod"/>
            </a:pPr>
            <a:endParaRPr lang="it-IT" dirty="0"/>
          </a:p>
          <a:p>
            <a:pPr marL="400050" indent="-400050">
              <a:buFont typeface="+mj-lt"/>
              <a:buAutoNum type="romanUcPeriod"/>
            </a:pPr>
            <a:endParaRPr lang="it-IT" dirty="0"/>
          </a:p>
          <a:p>
            <a:pPr marL="400050" indent="-400050">
              <a:buFont typeface="+mj-lt"/>
              <a:buAutoNum type="romanUcPeriod"/>
            </a:pPr>
            <a:endParaRPr lang="it-IT" dirty="0"/>
          </a:p>
          <a:p>
            <a:pPr marL="400050" indent="-400050">
              <a:buFont typeface="+mj-lt"/>
              <a:buAutoNum type="romanUcPeriod"/>
            </a:pPr>
            <a:endParaRPr lang="it-IT" dirty="0"/>
          </a:p>
          <a:p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characteristics</a:t>
            </a:r>
            <a:r>
              <a:rPr lang="it-IT" dirty="0"/>
              <a:t> of </a:t>
            </a:r>
            <a:r>
              <a:rPr lang="it-IT" dirty="0" err="1"/>
              <a:t>zonation</a:t>
            </a:r>
            <a:r>
              <a:rPr lang="it-IT" dirty="0"/>
              <a:t>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Seismogenetic</a:t>
            </a:r>
            <a:r>
              <a:rPr lang="it-IT" dirty="0"/>
              <a:t> </a:t>
            </a:r>
            <a:r>
              <a:rPr lang="it-IT" dirty="0" err="1"/>
              <a:t>faults</a:t>
            </a:r>
            <a:r>
              <a:rPr lang="it-IT" dirty="0"/>
              <a:t> and </a:t>
            </a:r>
            <a:r>
              <a:rPr lang="it-IT" dirty="0" err="1"/>
              <a:t>mechanisms</a:t>
            </a:r>
            <a:r>
              <a:rPr lang="it-IT" dirty="0"/>
              <a:t> (</a:t>
            </a:r>
            <a:r>
              <a:rPr lang="it-IT" dirty="0" err="1"/>
              <a:t>direct</a:t>
            </a:r>
            <a:r>
              <a:rPr lang="it-IT" dirty="0"/>
              <a:t>, inverse, strike-slip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Hypocenter</a:t>
            </a:r>
            <a:r>
              <a:rPr lang="it-IT" dirty="0"/>
              <a:t> </a:t>
            </a:r>
            <a:r>
              <a:rPr lang="it-IT" dirty="0" err="1"/>
              <a:t>depth</a:t>
            </a:r>
            <a:r>
              <a:rPr lang="it-IT" dirty="0"/>
              <a:t> (</a:t>
            </a:r>
            <a:r>
              <a:rPr lang="it-IT" dirty="0" err="1"/>
              <a:t>shallow</a:t>
            </a:r>
            <a:r>
              <a:rPr lang="it-IT" dirty="0"/>
              <a:t>, intermediate, deep)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ect</a:t>
            </a:r>
            <a:r>
              <a:rPr lang="it-IT" dirty="0"/>
              <a:t>.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28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9322" y="3124309"/>
            <a:ext cx="2845662" cy="3368566"/>
          </a:xfrm>
          <a:prstGeom prst="rect">
            <a:avLst/>
          </a:prstGeom>
        </p:spPr>
      </p:pic>
      <p:sp>
        <p:nvSpPr>
          <p:cNvPr id="11" name="CasellaDiTesto 10"/>
          <p:cNvSpPr txBox="1"/>
          <p:nvPr/>
        </p:nvSpPr>
        <p:spPr>
          <a:xfrm>
            <a:off x="1516416" y="3452593"/>
            <a:ext cx="6539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Italian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database and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catalogue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of the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overall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seismicity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dirty="0">
                <a:hlinkClick r:id="rId4"/>
              </a:rPr>
              <a:t>http://zonesismiche.mi.ingv.it/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Connettore 2 11"/>
          <p:cNvCxnSpPr/>
          <p:nvPr/>
        </p:nvCxnSpPr>
        <p:spPr>
          <a:xfrm>
            <a:off x="4991588" y="3124309"/>
            <a:ext cx="0" cy="362664"/>
          </a:xfrm>
          <a:prstGeom prst="straightConnector1">
            <a:avLst/>
          </a:prstGeom>
          <a:ln w="41275">
            <a:solidFill>
              <a:srgbClr val="A01625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96DF8CC-B9E3-4F0E-881A-51D07AC6789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1206064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1: Source </a:t>
            </a:r>
            <a:r>
              <a:rPr lang="it-IT" dirty="0" err="1"/>
              <a:t>characterization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5043316" y="2420143"/>
            <a:ext cx="6333394" cy="3889375"/>
          </a:xfrm>
        </p:spPr>
        <p:txBody>
          <a:bodyPr/>
          <a:lstStyle/>
          <a:p>
            <a:pPr marL="400050" indent="-400050">
              <a:buFont typeface="+mj-lt"/>
              <a:buAutoNum type="romanUcPeriod"/>
            </a:pPr>
            <a:r>
              <a:rPr lang="it-IT" dirty="0" err="1"/>
              <a:t>Localize</a:t>
            </a:r>
            <a:r>
              <a:rPr lang="it-IT" dirty="0"/>
              <a:t> </a:t>
            </a:r>
            <a:r>
              <a:rPr lang="it-IT" dirty="0" err="1"/>
              <a:t>seismogenetic</a:t>
            </a:r>
            <a:r>
              <a:rPr lang="it-IT" dirty="0"/>
              <a:t> </a:t>
            </a:r>
            <a:r>
              <a:rPr lang="it-IT" dirty="0" err="1"/>
              <a:t>zones</a:t>
            </a:r>
            <a:r>
              <a:rPr lang="it-IT" dirty="0"/>
              <a:t>: </a:t>
            </a:r>
            <a:r>
              <a:rPr lang="it-IT" dirty="0" err="1"/>
              <a:t>Italian</a:t>
            </a:r>
            <a:r>
              <a:rPr lang="it-IT" dirty="0"/>
              <a:t> ZS9* model for </a:t>
            </a:r>
            <a:r>
              <a:rPr lang="it-IT" dirty="0" err="1"/>
              <a:t>application</a:t>
            </a:r>
            <a:r>
              <a:rPr lang="it-IT" dirty="0"/>
              <a:t> of the </a:t>
            </a:r>
            <a:r>
              <a:rPr lang="it-IT" dirty="0" err="1"/>
              <a:t>attenuation</a:t>
            </a:r>
            <a:r>
              <a:rPr lang="it-IT" dirty="0"/>
              <a:t> law</a:t>
            </a:r>
          </a:p>
          <a:p>
            <a:pPr marL="400050" indent="-400050">
              <a:buFont typeface="+mj-lt"/>
              <a:buAutoNum type="romanUcPeriod"/>
            </a:pPr>
            <a:endParaRPr lang="it-IT" dirty="0"/>
          </a:p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29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4991588" y="6477000"/>
            <a:ext cx="65390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hlinkClick r:id="rId3"/>
              </a:rPr>
              <a:t>http://zonesismiche.mi.ingv.it/</a:t>
            </a:r>
            <a:endParaRPr lang="en-GB" sz="1400" dirty="0"/>
          </a:p>
        </p:txBody>
      </p:sp>
      <p:cxnSp>
        <p:nvCxnSpPr>
          <p:cNvPr id="12" name="Connettore 2 11"/>
          <p:cNvCxnSpPr>
            <a:stCxn id="15" idx="1"/>
            <a:endCxn id="14" idx="3"/>
          </p:cNvCxnSpPr>
          <p:nvPr/>
        </p:nvCxnSpPr>
        <p:spPr>
          <a:xfrm flipH="1">
            <a:off x="4960058" y="4787462"/>
            <a:ext cx="1367101" cy="0"/>
          </a:xfrm>
          <a:prstGeom prst="straightConnector1">
            <a:avLst/>
          </a:prstGeom>
          <a:ln w="41275">
            <a:solidFill>
              <a:srgbClr val="A01625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magin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083" y="2420143"/>
            <a:ext cx="4582505" cy="4376737"/>
          </a:xfrm>
          <a:prstGeom prst="rect">
            <a:avLst/>
          </a:prstGeom>
        </p:spPr>
      </p:pic>
      <p:pic>
        <p:nvPicPr>
          <p:cNvPr id="15" name="Immagin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7159" y="3208283"/>
            <a:ext cx="4055550" cy="3158358"/>
          </a:xfrm>
          <a:prstGeom prst="rect">
            <a:avLst/>
          </a:prstGeom>
        </p:spPr>
      </p:pic>
      <p:sp>
        <p:nvSpPr>
          <p:cNvPr id="16" name="Rettangolo 15"/>
          <p:cNvSpPr/>
          <p:nvPr/>
        </p:nvSpPr>
        <p:spPr>
          <a:xfrm>
            <a:off x="409079" y="4025462"/>
            <a:ext cx="4467721" cy="1345324"/>
          </a:xfrm>
          <a:prstGeom prst="rect">
            <a:avLst/>
          </a:prstGeom>
          <a:gradFill flip="none" rotWithShape="1">
            <a:gsLst>
              <a:gs pos="0">
                <a:srgbClr val="66FF99">
                  <a:tint val="44500"/>
                  <a:satMod val="160000"/>
                  <a:alpha val="55000"/>
                </a:srgbClr>
              </a:gs>
              <a:gs pos="100000">
                <a:srgbClr val="66FF99">
                  <a:tint val="23500"/>
                  <a:satMod val="160000"/>
                  <a:alpha val="64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66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/>
          <p:cNvSpPr/>
          <p:nvPr/>
        </p:nvSpPr>
        <p:spPr>
          <a:xfrm>
            <a:off x="377553" y="4677103"/>
            <a:ext cx="4582505" cy="220718"/>
          </a:xfrm>
          <a:prstGeom prst="rect">
            <a:avLst/>
          </a:prstGeom>
          <a:noFill/>
          <a:ln w="38100">
            <a:solidFill>
              <a:srgbClr val="CE0E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7122A05-A589-4C88-9F9F-72C6C99A6BE2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6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1379827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Introduction</a:t>
            </a:r>
            <a:endParaRPr lang="it-IT" dirty="0">
              <a:latin typeface="Adobe Caslon Pro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>
                <a:latin typeface="Adobe Caslon Pro"/>
              </a:rPr>
              <a:t>Performance Based Earthquake Engineering</a:t>
            </a:r>
            <a:endParaRPr lang="it-IT" i="1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6418330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1: Source </a:t>
            </a:r>
            <a:r>
              <a:rPr lang="it-IT" dirty="0" err="1"/>
              <a:t>characterization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31838" y="2603500"/>
            <a:ext cx="10051776" cy="3889375"/>
          </a:xfrm>
        </p:spPr>
        <p:txBody>
          <a:bodyPr/>
          <a:lstStyle/>
          <a:p>
            <a:r>
              <a:rPr lang="it-IT" dirty="0"/>
              <a:t>Extrapolate information </a:t>
            </a:r>
            <a:r>
              <a:rPr lang="it-IT" dirty="0" err="1"/>
              <a:t>regarding</a:t>
            </a:r>
            <a:r>
              <a:rPr lang="it-IT" dirty="0"/>
              <a:t> the source and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bound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: </a:t>
            </a:r>
            <a:r>
              <a:rPr lang="it-IT" dirty="0" err="1"/>
              <a:t>convert</a:t>
            </a:r>
            <a:r>
              <a:rPr lang="it-IT" dirty="0"/>
              <a:t> </a:t>
            </a:r>
            <a:r>
              <a:rPr lang="it-IT" dirty="0" err="1"/>
              <a:t>coordinates</a:t>
            </a:r>
            <a:r>
              <a:rPr lang="it-IT" dirty="0"/>
              <a:t> from </a:t>
            </a:r>
            <a:r>
              <a:rPr lang="it-IT" i="1" dirty="0"/>
              <a:t>deg2utm </a:t>
            </a:r>
            <a:r>
              <a:rPr lang="it-IT" dirty="0"/>
              <a:t>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sources</a:t>
            </a:r>
            <a:endParaRPr lang="it-IT" i="1" dirty="0"/>
          </a:p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30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520901"/>
              </p:ext>
            </p:extLst>
          </p:nvPr>
        </p:nvGraphicFramePr>
        <p:xfrm>
          <a:off x="598218" y="3443045"/>
          <a:ext cx="4707657" cy="978900"/>
        </p:xfrm>
        <a:graphic>
          <a:graphicData uri="http://schemas.openxmlformats.org/drawingml/2006/table">
            <a:tbl>
              <a:tblPr/>
              <a:tblGrid>
                <a:gridCol w="941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3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472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GB" sz="1500" b="1" i="0" u="sng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Coordinates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472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WGS 84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UTM-Z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472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Location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long (x)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lat (y)</a:t>
                      </a:r>
                    </a:p>
                  </a:txBody>
                  <a:tcPr marL="10088" marR="10088" marT="1008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472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Palmoli</a:t>
                      </a:r>
                    </a:p>
                  </a:txBody>
                  <a:tcPr marL="10088" marR="10088" marT="1008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14,48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41,63</a:t>
                      </a:r>
                    </a:p>
                  </a:txBody>
                  <a:tcPr marL="10088" marR="10088" marT="10088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465.293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4643124</a:t>
                      </a:r>
                    </a:p>
                  </a:txBody>
                  <a:tcPr marL="10088" marR="10088" marT="10088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10088" marR="10088" marT="1008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4954351"/>
              </p:ext>
            </p:extLst>
          </p:nvPr>
        </p:nvGraphicFramePr>
        <p:xfrm>
          <a:off x="598218" y="4816574"/>
          <a:ext cx="4439250" cy="1007792"/>
        </p:xfrm>
        <a:graphic>
          <a:graphicData uri="http://schemas.openxmlformats.org/drawingml/2006/table">
            <a:tbl>
              <a:tblPr/>
              <a:tblGrid>
                <a:gridCol w="88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7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7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194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Source</a:t>
                      </a:r>
                    </a:p>
                  </a:txBody>
                  <a:tcPr marL="11098" marR="11098" marT="110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b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Mw Max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Mw Min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Rate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94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S1</a:t>
                      </a:r>
                    </a:p>
                  </a:txBody>
                  <a:tcPr marL="11098" marR="11098" marT="110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-1,11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6,37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4,76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0,21</a:t>
                      </a:r>
                    </a:p>
                  </a:txBody>
                  <a:tcPr marL="11098" marR="11098" marT="1109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948"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S2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-1,09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7,06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4,76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0,14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948"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…</a:t>
                      </a:r>
                      <a:endParaRPr lang="en-GB" sz="1500" b="0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11098" marR="11098" marT="11098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" name="Tabel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5249258"/>
              </p:ext>
            </p:extLst>
          </p:nvPr>
        </p:nvGraphicFramePr>
        <p:xfrm>
          <a:off x="6549519" y="3441696"/>
          <a:ext cx="5246983" cy="2426203"/>
        </p:xfrm>
        <a:graphic>
          <a:graphicData uri="http://schemas.openxmlformats.org/drawingml/2006/table">
            <a:tbl>
              <a:tblPr/>
              <a:tblGrid>
                <a:gridCol w="7495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15501">
                <a:tc>
                  <a:txBody>
                    <a:bodyPr/>
                    <a:lstStyle/>
                    <a:p>
                      <a:pPr algn="r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ZS9-918</a:t>
                      </a:r>
                    </a:p>
                  </a:txBody>
                  <a:tcPr marL="9370" marR="9370" marT="937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S1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63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WGS 84</a:t>
                      </a:r>
                    </a:p>
                  </a:txBody>
                  <a:tcPr marL="9370" marR="9370" marT="937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UTM-Z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UTM-INPORT 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TI-Nspire" panose="02020603050405020304" pitchFamily="18" charset="-120"/>
                        <a:ea typeface="TI-Nspire" panose="02020603050405020304" pitchFamily="18" charset="-120"/>
                      </a:endParaRP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12,11651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43,79397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268015,9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4853032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-197.277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209.907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12,27012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44,10645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281523,5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4887320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-183.769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244.196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13,54116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43,2943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381660,3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4794530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-83.633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151.405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14,181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42,47483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432678,9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4702824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-32.614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59.699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14,37249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42,14993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448153,3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4666614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-17.140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23.489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14,27923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41,85719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440174,4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4634171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-25.118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-8.953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13,1518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43,02822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349423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4765606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-115.870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122.481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12,11651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43,79397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268015,9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4853032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33 T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-197.277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-Nspire" panose="02020603050405020304" pitchFamily="18" charset="-120"/>
                          <a:ea typeface="TI-Nspire" panose="02020603050405020304" pitchFamily="18" charset="-120"/>
                        </a:rPr>
                        <a:t>209.907</a:t>
                      </a:r>
                    </a:p>
                  </a:txBody>
                  <a:tcPr marL="9370" marR="9370" marT="937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cxnSp>
        <p:nvCxnSpPr>
          <p:cNvPr id="17" name="Connettore 2 16"/>
          <p:cNvCxnSpPr/>
          <p:nvPr/>
        </p:nvCxnSpPr>
        <p:spPr>
          <a:xfrm flipH="1">
            <a:off x="5037469" y="3615559"/>
            <a:ext cx="1512050" cy="1592317"/>
          </a:xfrm>
          <a:prstGeom prst="straightConnector1">
            <a:avLst/>
          </a:prstGeom>
          <a:ln w="41275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497B9EF-D04B-46D6-9A06-458BBB3627E4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29838696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1: Source </a:t>
            </a:r>
            <a:r>
              <a:rPr lang="it-IT" dirty="0" err="1"/>
              <a:t>characterization</a:t>
            </a:r>
            <a:r>
              <a:rPr lang="it-IT" dirty="0"/>
              <a:t> - Location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2" y="2401070"/>
                <a:ext cx="6246812" cy="3889375"/>
              </a:xfrm>
            </p:spPr>
            <p:txBody>
              <a:bodyPr/>
              <a:lstStyle/>
              <a:p>
                <a:r>
                  <a:rPr lang="it-IT" dirty="0"/>
                  <a:t>Define the </a:t>
                </a:r>
                <a:r>
                  <a:rPr lang="it-IT" dirty="0" err="1"/>
                  <a:t>distribution</a:t>
                </a:r>
                <a:r>
                  <a:rPr lang="it-IT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  <m:r>
                      <a:rPr lang="it-IT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t-IT" dirty="0"/>
              </a:p>
              <a:p>
                <a:r>
                  <a:rPr lang="it-IT" dirty="0"/>
                  <a:t>To </a:t>
                </a:r>
                <a:r>
                  <a:rPr lang="it-IT" dirty="0" err="1"/>
                  <a:t>simplify</a:t>
                </a:r>
                <a:r>
                  <a:rPr lang="it-IT" dirty="0"/>
                  <a:t>, </a:t>
                </a:r>
                <a:r>
                  <a:rPr lang="it-IT" dirty="0" err="1"/>
                  <a:t>consider</a:t>
                </a:r>
                <a:r>
                  <a:rPr lang="it-IT" dirty="0"/>
                  <a:t> 1 source with a regular </a:t>
                </a:r>
                <a:r>
                  <a:rPr lang="it-IT" dirty="0" err="1"/>
                  <a:t>zonation</a:t>
                </a:r>
                <a:r>
                  <a:rPr lang="it-IT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𝑓𝑖𝑥</m:t>
                        </m:r>
                      </m:sub>
                    </m:sSub>
                    <m:r>
                      <a:rPr lang="it-IT" i="1" dirty="0" smtClean="0">
                        <a:latin typeface="Cambria Math" panose="02040503050406030204" pitchFamily="18" charset="0"/>
                      </a:rPr>
                      <m:t> = 50 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𝑘𝑚</m:t>
                    </m:r>
                  </m:oMath>
                </a14:m>
                <a:r>
                  <a:rPr lang="en-GB" dirty="0"/>
                  <a:t>.</a:t>
                </a:r>
              </a:p>
              <a:p>
                <a:endParaRPr lang="it-IT" sz="100" dirty="0"/>
              </a:p>
              <a:p>
                <a:r>
                  <a:rPr lang="it-IT" dirty="0"/>
                  <a:t>So, the </a:t>
                </a:r>
                <a:r>
                  <a:rPr lang="it-IT" dirty="0" err="1"/>
                  <a:t>distribution</a:t>
                </a:r>
                <a:r>
                  <a:rPr lang="it-IT" dirty="0"/>
                  <a:t> of an </a:t>
                </a:r>
                <a:r>
                  <a:rPr lang="it-IT" dirty="0" err="1"/>
                  <a:t>epicenter</a:t>
                </a:r>
                <a:r>
                  <a:rPr lang="it-IT" dirty="0"/>
                  <a:t> </a:t>
                </a:r>
                <a:r>
                  <a:rPr lang="it-IT" dirty="0" err="1"/>
                  <a:t>being</a:t>
                </a:r>
                <a:r>
                  <a:rPr lang="it-IT" dirty="0"/>
                  <a:t> </a:t>
                </a:r>
                <a:r>
                  <a:rPr lang="it-IT" dirty="0" err="1"/>
                  <a:t>located</a:t>
                </a:r>
                <a:r>
                  <a:rPr lang="it-IT" dirty="0"/>
                  <a:t> </a:t>
                </a:r>
                <a:r>
                  <a:rPr lang="it-IT" dirty="0" err="1"/>
                  <a:t>at</a:t>
                </a:r>
                <a:r>
                  <a:rPr lang="it-IT" dirty="0"/>
                  <a:t> a </a:t>
                </a:r>
                <a:r>
                  <a:rPr lang="it-IT" dirty="0" err="1"/>
                  <a:t>distance</a:t>
                </a:r>
                <a:r>
                  <a:rPr lang="it-IT" dirty="0"/>
                  <a:t> of </a:t>
                </a:r>
                <a:r>
                  <a:rPr lang="it-IT" dirty="0" err="1"/>
                  <a:t>less</a:t>
                </a:r>
                <a:r>
                  <a:rPr lang="it-IT" dirty="0"/>
                  <a:t> </a:t>
                </a:r>
                <a:r>
                  <a:rPr lang="it-IT" dirty="0" err="1"/>
                  <a:t>than</a:t>
                </a:r>
                <a:r>
                  <a:rPr lang="it-IT" dirty="0"/>
                  <a:t> </a:t>
                </a:r>
                <a:r>
                  <a:rPr lang="it-IT" i="1" dirty="0"/>
                  <a:t>r </a:t>
                </a:r>
                <a:r>
                  <a:rPr lang="it-IT" dirty="0" err="1"/>
                  <a:t>is</a:t>
                </a:r>
                <a:r>
                  <a:rPr lang="it-IT" i="1" dirty="0"/>
                  <a:t>:</a:t>
                </a:r>
              </a:p>
              <a:p>
                <a:endParaRPr lang="it-IT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it-IT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𝑎𝑟𝑒𝑎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𝑐𝑖𝑟𝑐𝑙𝑒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𝑤𝑖𝑡h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𝑟𝑎𝑑𝑖𝑢𝑠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𝑎𝑟𝑒𝑎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𝑐𝑖𝑟𝑐𝑙𝑒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𝑤𝑖𝑡h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𝑟𝑎𝑑𝑖𝑢𝑠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𝑓𝑖𝑥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it-IT" b="0" i="1" dirty="0"/>
              </a:p>
              <a:p>
                <a:r>
                  <a:rPr lang="it-IT" b="0" i="1" dirty="0"/>
                  <a:t>              	                    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bSup>
                          <m:sSubSup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𝑓𝑖𝑥</m:t>
                            </m:r>
                          </m:sub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  <m:r>
                      <a:rPr lang="it-IT" b="0" i="1" smtClean="0">
                        <a:latin typeface="Cambria Math" panose="02040503050406030204" pitchFamily="18" charset="0"/>
                      </a:rPr>
                      <m:t>, 0≤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𝑓𝑖𝑥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  1, 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𝑓𝑖𝑥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it-IT" b="0" i="1" dirty="0"/>
              </a:p>
              <a:p>
                <a:endParaRPr lang="it-IT" sz="800" b="0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  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sSubSup>
                            <m:sSub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𝑓𝑖𝑥</m:t>
                              </m:r>
                            </m:sub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it-IT" i="1">
                          <a:latin typeface="Cambria Math" panose="02040503050406030204" pitchFamily="18" charset="0"/>
                        </a:rPr>
                        <m:t>, 0≤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𝑓𝑖𝑥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𝑓𝑖𝑥</m:t>
                          </m:r>
                        </m:sub>
                      </m:sSub>
                    </m:oMath>
                  </m:oMathPara>
                </a14:m>
                <a:endParaRPr lang="it-IT" i="1" dirty="0"/>
              </a:p>
              <a:p>
                <a:endParaRPr lang="en-GB" i="1" dirty="0"/>
              </a:p>
              <a:p>
                <a:endParaRPr lang="en-GB" i="1" dirty="0"/>
              </a:p>
            </p:txBody>
          </p:sp>
        </mc:Choice>
        <mc:Fallback xmlns="">
          <p:sp>
            <p:nvSpPr>
              <p:cNvPr id="3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2" y="2401070"/>
                <a:ext cx="6246812" cy="3889375"/>
              </a:xfrm>
              <a:blipFill rotWithShape="0">
                <a:blip r:embed="rId3"/>
                <a:stretch>
                  <a:fillRect l="-879" t="-1567" b="-40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31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4"/>
          <a:srcRect t="-1" b="937"/>
          <a:stretch/>
        </p:blipFill>
        <p:spPr>
          <a:xfrm>
            <a:off x="6987934" y="2891960"/>
            <a:ext cx="4507801" cy="3509634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99232" y="4623544"/>
            <a:ext cx="74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CDF: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199232" y="5916317"/>
            <a:ext cx="74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PDF: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61FC433-8A56-4C83-8DD7-7EDCAC48878A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2845592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1: Source </a:t>
            </a:r>
            <a:r>
              <a:rPr lang="it-IT" dirty="0" err="1"/>
              <a:t>characterization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41119" y="2705867"/>
            <a:ext cx="6246808" cy="2212974"/>
          </a:xfr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/>
          <a:p>
            <a:r>
              <a:rPr lang="it-IT" u="sng" dirty="0" err="1"/>
              <a:t>Codes</a:t>
            </a:r>
            <a:r>
              <a:rPr lang="it-IT" u="sng" dirty="0"/>
              <a:t>:</a:t>
            </a:r>
          </a:p>
          <a:p>
            <a:pPr marL="400050" indent="-400050">
              <a:buFont typeface="+mj-lt"/>
              <a:buAutoNum type="romanLcPeriod"/>
            </a:pPr>
            <a:r>
              <a:rPr lang="it-IT" dirty="0"/>
              <a:t>Read </a:t>
            </a:r>
            <a:r>
              <a:rPr lang="it-IT" i="1" dirty="0"/>
              <a:t>source.xls</a:t>
            </a:r>
            <a:r>
              <a:rPr lang="it-IT" dirty="0"/>
              <a:t> file</a:t>
            </a:r>
          </a:p>
          <a:p>
            <a:pPr marL="400050" indent="-400050">
              <a:buFont typeface="+mj-lt"/>
              <a:buAutoNum type="romanLcPeriod"/>
            </a:pPr>
            <a:r>
              <a:rPr lang="it-IT" dirty="0" err="1"/>
              <a:t>Run</a:t>
            </a:r>
            <a:r>
              <a:rPr lang="it-IT" dirty="0"/>
              <a:t> </a:t>
            </a:r>
            <a:r>
              <a:rPr lang="it-IT" dirty="0" err="1"/>
              <a:t>section</a:t>
            </a:r>
            <a:r>
              <a:rPr lang="it-IT" dirty="0"/>
              <a:t> </a:t>
            </a:r>
            <a:r>
              <a:rPr lang="en-GB" i="1" dirty="0"/>
              <a:t>Earthquake source characterization </a:t>
            </a:r>
            <a:r>
              <a:rPr lang="en-GB" dirty="0"/>
              <a:t>in the attached </a:t>
            </a:r>
            <a:r>
              <a:rPr lang="en-GB" dirty="0" err="1"/>
              <a:t>Matlab</a:t>
            </a:r>
            <a:r>
              <a:rPr lang="en-GB" dirty="0"/>
              <a:t> code or load variable </a:t>
            </a:r>
            <a:r>
              <a:rPr lang="en-GB" i="1" dirty="0" err="1"/>
              <a:t>seismic_source.mat</a:t>
            </a:r>
            <a:r>
              <a:rPr lang="en-GB" i="1" dirty="0"/>
              <a:t> </a:t>
            </a:r>
            <a:r>
              <a:rPr lang="en-GB" dirty="0"/>
              <a:t>already prepared with the previously seen data</a:t>
            </a:r>
            <a:endParaRPr lang="en-GB" i="1" dirty="0"/>
          </a:p>
          <a:p>
            <a:pPr marL="400050" indent="-400050">
              <a:buFont typeface="+mj-lt"/>
              <a:buAutoNum type="romanLcPeriod"/>
            </a:pPr>
            <a:endParaRPr lang="en-GB" dirty="0"/>
          </a:p>
          <a:p>
            <a:endParaRPr lang="en-GB" i="1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32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3"/>
          <a:srcRect t="-1" b="937"/>
          <a:stretch/>
        </p:blipFill>
        <p:spPr>
          <a:xfrm>
            <a:off x="6987927" y="2705867"/>
            <a:ext cx="4507801" cy="350963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B141C64-3217-4610-B662-FBDCF9958151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25138316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1: Source </a:t>
            </a:r>
            <a:r>
              <a:rPr lang="it-IT" dirty="0" err="1"/>
              <a:t>characterization</a:t>
            </a:r>
            <a:r>
              <a:rPr lang="it-IT" dirty="0"/>
              <a:t> - Location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69821" y="2481263"/>
            <a:ext cx="4233104" cy="4079875"/>
          </a:xfr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/>
          <a:p>
            <a:r>
              <a:rPr lang="it-IT" u="sng" dirty="0" err="1"/>
              <a:t>Codes</a:t>
            </a:r>
            <a:r>
              <a:rPr lang="it-IT" u="sng" dirty="0"/>
              <a:t>:</a:t>
            </a:r>
          </a:p>
          <a:p>
            <a:r>
              <a:rPr lang="en-GB" dirty="0"/>
              <a:t> </a:t>
            </a:r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% PDF of R</a:t>
            </a:r>
          </a:p>
          <a:p>
            <a:pPr>
              <a:lnSpc>
                <a:spcPts val="700"/>
              </a:lnSpc>
            </a:pPr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rmax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Rmax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*100</a:t>
            </a:r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;    % 50km</a:t>
            </a:r>
          </a:p>
          <a:p>
            <a:pPr>
              <a:lnSpc>
                <a:spcPts val="700"/>
              </a:lnSpc>
            </a:pPr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rmin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Rmin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.*100;</a:t>
            </a:r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% site</a:t>
            </a:r>
          </a:p>
          <a:p>
            <a:pPr>
              <a:lnSpc>
                <a:spcPts val="700"/>
              </a:lnSpc>
            </a:pPr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r_step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R_step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r =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rmin:r_step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:(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rmax-r_step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Fr = r.^2./rmax.^2;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fr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2*r./rmax.^2;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DFr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r_step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zeros(1,numel(Fr));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zeros(1,numel(Fr));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for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2:numel(Fr)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) = -(Fr(idr-1)-Fr(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))./(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DFr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) =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Frdiscr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(idr-1)+Fr(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idr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);</a:t>
            </a:r>
          </a:p>
          <a:p>
            <a:pPr>
              <a:lnSpc>
                <a:spcPts val="700"/>
              </a:lnSpc>
            </a:pP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   end</a:t>
            </a:r>
          </a:p>
          <a:p>
            <a:pPr>
              <a:lnSpc>
                <a:spcPts val="700"/>
              </a:lnSpc>
            </a:pPr>
            <a:endParaRPr lang="en-GB" i="1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33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181" y="2481263"/>
            <a:ext cx="5428678" cy="425535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C20D3D6-21F4-4EFD-809F-1051808DAF7A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631920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2: </a:t>
            </a:r>
            <a:r>
              <a:rPr lang="it-IT" dirty="0" err="1"/>
              <a:t>Earthquake</a:t>
            </a:r>
            <a:r>
              <a:rPr lang="it-IT" dirty="0"/>
              <a:t> </a:t>
            </a:r>
            <a:r>
              <a:rPr lang="it-IT" dirty="0" err="1"/>
              <a:t>size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/>
              <p:cNvSpPr>
                <a:spLocks noGrp="1"/>
              </p:cNvSpPr>
              <p:nvPr>
                <p:ph type="body" sz="quarter" idx="12"/>
              </p:nvPr>
            </p:nvSpPr>
            <p:spPr/>
            <p:txBody>
              <a:bodyPr/>
              <a:lstStyle/>
              <a:p>
                <a:r>
                  <a:rPr lang="it-IT" dirty="0"/>
                  <a:t>Define the </a:t>
                </a:r>
                <a:r>
                  <a:rPr lang="it-IT" dirty="0" err="1"/>
                  <a:t>distribution</a:t>
                </a:r>
                <a:r>
                  <a:rPr lang="it-IT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  <a:p>
                <a:r>
                  <a:rPr lang="it-IT" b="1" dirty="0"/>
                  <a:t>Gutenberg-Richter </a:t>
                </a:r>
                <a:r>
                  <a:rPr lang="it-IT" b="1" dirty="0" err="1"/>
                  <a:t>bounded</a:t>
                </a:r>
                <a:r>
                  <a:rPr lang="it-IT" dirty="0"/>
                  <a:t> </a:t>
                </a:r>
                <a:r>
                  <a:rPr lang="it-IT" dirty="0" err="1"/>
                  <a:t>defines</a:t>
                </a:r>
                <a:r>
                  <a:rPr lang="it-IT" dirty="0"/>
                  <a:t> the </a:t>
                </a:r>
                <a:r>
                  <a:rPr lang="it-IT" dirty="0" err="1"/>
                  <a:t>relationship</a:t>
                </a:r>
                <a:r>
                  <a:rPr lang="it-IT" dirty="0"/>
                  <a:t> </a:t>
                </a:r>
                <a:r>
                  <a:rPr lang="it-IT" dirty="0" err="1"/>
                  <a:t>between</a:t>
                </a:r>
                <a:r>
                  <a:rPr lang="it-IT" dirty="0"/>
                  <a:t> the </a:t>
                </a:r>
                <a:r>
                  <a:rPr lang="it-IT" dirty="0" err="1"/>
                  <a:t>magnitude</a:t>
                </a:r>
                <a:r>
                  <a:rPr lang="it-IT" dirty="0"/>
                  <a:t> and rate of cumulative </a:t>
                </a:r>
                <a:r>
                  <a:rPr lang="it-IT" dirty="0" err="1"/>
                  <a:t>number</a:t>
                </a:r>
                <a:r>
                  <a:rPr lang="it-IT" dirty="0"/>
                  <a:t> of </a:t>
                </a:r>
                <a:r>
                  <a:rPr lang="it-IT" dirty="0" err="1"/>
                  <a:t>earthquakes</a:t>
                </a:r>
                <a:endParaRPr lang="it-IT" dirty="0"/>
              </a:p>
              <a:p>
                <a:endParaRPr lang="it-IT" sz="1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≥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≥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it-IT" b="0" dirty="0"/>
              </a:p>
              <a:p>
                <a:pPr/>
                <a:br>
                  <a:rPr lang="it-IT" sz="100" b="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</m:sub>
                          </m:sSub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…=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d>
                                <m:d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</m:e>
                              </m:d>
                            </m:sup>
                          </m:sSup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𝑚𝑎𝑥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</m:e>
                              </m:d>
                            </m:sup>
                          </m:sSup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⁡[ −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⁡[ 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]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it-IT" b="0" dirty="0"/>
              </a:p>
              <a:p>
                <a:endParaRPr lang="it-IT" sz="14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𝑑𝑚</m:t>
                          </m:r>
                        </m:den>
                      </m:f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⁡[ 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⁡[ 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𝛽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]</m:t>
                          </m:r>
                        </m:den>
                      </m:f>
                    </m:oMath>
                  </m:oMathPara>
                </a14:m>
                <a:endParaRPr lang="it-IT" b="0" dirty="0"/>
              </a:p>
              <a:p>
                <a:endParaRPr lang="it-IT" sz="8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m:rPr>
                          <m:sty m:val="p"/>
                        </m:rPr>
                        <a:rPr lang="it-IT" b="0" i="1" dirty="0" smtClean="0"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⁡(10) 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it-IT" b="0" dirty="0"/>
              </a:p>
            </p:txBody>
          </p:sp>
        </mc:Choice>
        <mc:Fallback xmlns="">
          <p:sp>
            <p:nvSpPr>
              <p:cNvPr id="3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blipFill rotWithShape="0">
                <a:blip r:embed="rId2"/>
                <a:stretch>
                  <a:fillRect l="-518" t="-15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34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ttangolo 7"/>
              <p:cNvSpPr/>
              <p:nvPr/>
            </p:nvSpPr>
            <p:spPr>
              <a:xfrm>
                <a:off x="4859395" y="2481263"/>
                <a:ext cx="252844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</a:rPr>
                      <m:t>exp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⁡( 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 −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⋅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it-IT" dirty="0"/>
                  <a:t>)</a:t>
                </a:r>
              </a:p>
            </p:txBody>
          </p:sp>
        </mc:Choice>
        <mc:Fallback xmlns="">
          <p:sp>
            <p:nvSpPr>
              <p:cNvPr id="8" name="Rettangolo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9395" y="2481263"/>
                <a:ext cx="2528449" cy="369332"/>
              </a:xfrm>
              <a:prstGeom prst="rect">
                <a:avLst/>
              </a:prstGeom>
              <a:blipFill rotWithShape="0">
                <a:blip r:embed="rId3"/>
                <a:stretch>
                  <a:fillRect t="-8197" r="-1205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e 9"/>
          <p:cNvSpPr/>
          <p:nvPr/>
        </p:nvSpPr>
        <p:spPr>
          <a:xfrm>
            <a:off x="4778443" y="2387600"/>
            <a:ext cx="2683901" cy="552449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Connettore 2 10" title="Standard Normal CDF"/>
          <p:cNvCxnSpPr>
            <a:stCxn id="10" idx="2"/>
          </p:cNvCxnSpPr>
          <p:nvPr/>
        </p:nvCxnSpPr>
        <p:spPr>
          <a:xfrm flipH="1">
            <a:off x="3930871" y="2663825"/>
            <a:ext cx="847572" cy="373665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/>
          <p:cNvSpPr txBox="1"/>
          <p:nvPr/>
        </p:nvSpPr>
        <p:spPr>
          <a:xfrm>
            <a:off x="220253" y="3824757"/>
            <a:ext cx="74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CDF: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220253" y="5117530"/>
            <a:ext cx="74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PDF: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7293BB4-D458-4CA1-B7E2-5309D6EC533F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1453937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2: </a:t>
            </a:r>
            <a:r>
              <a:rPr lang="it-IT" dirty="0" err="1"/>
              <a:t>Earthquake</a:t>
            </a:r>
            <a:r>
              <a:rPr lang="it-IT" dirty="0"/>
              <a:t> </a:t>
            </a:r>
            <a:r>
              <a:rPr lang="it-IT" dirty="0" err="1"/>
              <a:t>size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42381"/>
                <a:ext cx="10583860" cy="3889375"/>
              </a:xfrm>
            </p:spPr>
            <p:txBody>
              <a:bodyPr/>
              <a:lstStyle/>
              <a:p>
                <a:r>
                  <a:rPr lang="it-IT" dirty="0"/>
                  <a:t>Define the </a:t>
                </a:r>
                <a:r>
                  <a:rPr lang="it-IT" dirty="0" err="1"/>
                  <a:t>distribution</a:t>
                </a:r>
                <a:r>
                  <a:rPr lang="it-IT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: Discretize</a:t>
                </a:r>
              </a:p>
              <a:p>
                <a:r>
                  <a:rPr lang="en-GB" dirty="0"/>
                  <a:t>Converting the continuous distribution of magnitudes into a discrete set of magnitudes holds</a:t>
                </a:r>
              </a:p>
              <a:p>
                <a:endParaRPr lang="en-GB" sz="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  <a:p>
                <a:r>
                  <a:rPr lang="it-IT" dirty="0" err="1"/>
                  <a:t>where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dirty="0"/>
                  <a:t> are the discrete set of magnitudes ordered so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42381"/>
                <a:ext cx="10583860" cy="3889375"/>
              </a:xfrm>
              <a:blipFill rotWithShape="0">
                <a:blip r:embed="rId2"/>
                <a:stretch>
                  <a:fillRect l="-518" t="-14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35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31838" y="4259425"/>
            <a:ext cx="7036537" cy="2416012"/>
          </a:xfr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/>
          <a:p>
            <a:r>
              <a:rPr lang="it-IT" u="sng" dirty="0" err="1"/>
              <a:t>Codes</a:t>
            </a:r>
            <a:r>
              <a:rPr lang="it-IT" u="sng" dirty="0"/>
              <a:t>:</a:t>
            </a:r>
          </a:p>
          <a:p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% PDF of M</a:t>
            </a:r>
          </a:p>
          <a:p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Nm = 1000; </a:t>
            </a:r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% No. of discretized points between m0 and mu for numerical integration</a:t>
            </a:r>
          </a:p>
          <a:p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 =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linspace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(m0,mu,Nm);   %</a:t>
            </a:r>
            <a:r>
              <a:rPr lang="en-GB" sz="1600" i="1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mo</a:t>
            </a:r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i="1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m_min</a:t>
            </a:r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</a:t>
            </a:r>
          </a:p>
          <a:p>
            <a:r>
              <a:rPr lang="sv-SE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fM = beta*exp(-beta*(M-m0))/(1-exp(-beta*(mu-m0)));</a:t>
            </a:r>
          </a:p>
          <a:p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dM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=M(2)-M(1);</a:t>
            </a:r>
          </a:p>
          <a:p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Mdiscr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=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fM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*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dM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;</a:t>
            </a:r>
          </a:p>
          <a:p>
            <a:pPr marL="400050" indent="-400050">
              <a:buFont typeface="+mj-lt"/>
              <a:buAutoNum type="romanLcPeriod"/>
            </a:pPr>
            <a:endParaRPr lang="en-GB" dirty="0"/>
          </a:p>
          <a:p>
            <a:endParaRPr lang="en-GB" i="1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164" y="3354934"/>
            <a:ext cx="4248836" cy="3503066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8DFC849D-D630-43C4-A9D1-B061D8C0232E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4581803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3: Ground </a:t>
            </a:r>
            <a:r>
              <a:rPr lang="it-IT" dirty="0" err="1"/>
              <a:t>motion</a:t>
            </a:r>
            <a:r>
              <a:rPr lang="it-IT" dirty="0"/>
              <a:t> </a:t>
            </a:r>
            <a:r>
              <a:rPr lang="it-IT" dirty="0" err="1"/>
              <a:t>estimation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36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/>
                  <a:t>Define </a:t>
                </a:r>
                <a:r>
                  <a:rPr lang="it-IT" dirty="0" err="1"/>
                  <a:t>effects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: Attenuation models or prediction models</a:t>
                </a:r>
              </a:p>
              <a:p>
                <a:pPr algn="just"/>
                <a:r>
                  <a:rPr lang="en-GB" dirty="0"/>
                  <a:t>These models predict the probability distribution of ground motion intensity, as a function of many predictor variables such as the earthquake’s magnitude, distance, faulting mechanism, the near-surface site conditions, etc. </a:t>
                </a:r>
              </a:p>
              <a:p>
                <a:pPr algn="just"/>
                <a:r>
                  <a:rPr lang="en-GB" dirty="0"/>
                  <a:t>To describe this probability distribution, prediction models take the following general form:</a:t>
                </a:r>
              </a:p>
              <a:p>
                <a:pPr algn="just"/>
                <a:endParaRPr lang="en-GB" sz="400" dirty="0"/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dirty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𝐼𝑀</m:t>
                              </m:r>
                            </m:e>
                          </m:d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= </m:t>
                          </m:r>
                          <m:acc>
                            <m:accPr>
                              <m:chr m:val="̅"/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func>
                                <m:funcPr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dirty="0" smtClean="0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acc>
                        </m:e>
                      </m:func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GB" dirty="0"/>
              </a:p>
              <a:p>
                <a:r>
                  <a:rPr lang="it-IT" dirty="0" err="1"/>
                  <a:t>where</a:t>
                </a: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dirty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𝐼𝑀</m:t>
                        </m:r>
                      </m:e>
                    </m:d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is the natural log of the ground motion </a:t>
                </a:r>
                <a:r>
                  <a:rPr lang="en-GB" i="1" dirty="0"/>
                  <a:t>intensity measure </a:t>
                </a:r>
                <a:r>
                  <a:rPr lang="en-GB" dirty="0"/>
                  <a:t>of interest;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dirty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𝐼𝑀</m:t>
                        </m:r>
                      </m:e>
                    </m:d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is </a:t>
                </a:r>
                <a:r>
                  <a:rPr lang="en-GB" dirty="0" err="1"/>
                  <a:t>modeled</a:t>
                </a:r>
                <a:r>
                  <a:rPr lang="en-GB" dirty="0"/>
                  <a:t> as a random variable and is represented by a normal distribution;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func>
                          <m:funcPr>
                            <m:ctrlPr>
                              <a:rPr lang="it-IT" i="1" dirty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dirty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𝐼𝑀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e>
                    </m:acc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it-IT" i="1" dirty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GB" dirty="0"/>
                  <a:t> are the predicted mean and standard deviation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dirty="0" smtClean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𝐼𝑀</m:t>
                        </m:r>
                      </m:e>
                    </m:d>
                  </m:oMath>
                </a14:m>
                <a:r>
                  <a:rPr lang="en-GB" dirty="0"/>
                  <a:t>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func>
                          <m:funcPr>
                            <m:ctrlPr>
                              <a:rPr lang="it-IT" i="1" dirty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dirty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𝐼𝑀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e>
                    </m:acc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it-IT" i="1" dirty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GB" dirty="0"/>
                  <a:t> are functions of the earthquake’s magnitude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</m:oMath>
                </a14:m>
                <a:r>
                  <a:rPr lang="en-GB" dirty="0"/>
                  <a:t>, distance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r>
                  <a:rPr lang="en-GB" dirty="0"/>
                  <a:t> and other parameters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 rotWithShape="0">
                <a:blip r:embed="rId3"/>
                <a:stretch>
                  <a:fillRect l="-518" t="-1411" r="-461" b="-971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1D4AD7CC-6274-4CBC-89CB-F224DC09E97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14097413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3: Ground </a:t>
            </a:r>
            <a:r>
              <a:rPr lang="it-IT" dirty="0" err="1"/>
              <a:t>motion</a:t>
            </a:r>
            <a:r>
              <a:rPr lang="it-IT" dirty="0"/>
              <a:t> </a:t>
            </a:r>
            <a:r>
              <a:rPr lang="it-IT" dirty="0" err="1"/>
              <a:t>estimation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37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/>
                  <a:t>Define </a:t>
                </a:r>
                <a:r>
                  <a:rPr lang="it-IT" dirty="0" err="1"/>
                  <a:t>effects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: Attenuation models or prediction models</a:t>
                </a:r>
              </a:p>
              <a:p>
                <a:r>
                  <a:rPr lang="en-GB" dirty="0"/>
                  <a:t>Here, for clarity, it is assumed Cornell (1979) for the mean of log peak ground acceleration (in units of </a:t>
                </a:r>
                <a:r>
                  <a:rPr lang="en-GB" i="1" dirty="0"/>
                  <a:t>g</a:t>
                </a:r>
                <a:r>
                  <a:rPr lang="en-GB" dirty="0"/>
                  <a:t>):</a:t>
                </a:r>
              </a:p>
              <a:p>
                <a:pPr algn="just"/>
                <a:endParaRPr lang="en-GB" sz="400" dirty="0"/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func>
                            <m:func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dirty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𝑃𝐺𝐴</m:t>
                              </m:r>
                            </m:e>
                          </m:func>
                        </m:e>
                      </m:acc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=−0,152+0,859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 −1,803 </m:t>
                      </m:r>
                      <m:r>
                        <m:rPr>
                          <m:sty m:val="p"/>
                        </m:rPr>
                        <a:rPr lang="it-IT" b="0" i="0" dirty="0" smtClean="0"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+25)</m:t>
                      </m:r>
                    </m:oMath>
                  </m:oMathPara>
                </a14:m>
                <a:endParaRPr lang="en-GB" dirty="0"/>
              </a:p>
              <a:p>
                <a:r>
                  <a:rPr lang="it-IT" dirty="0"/>
                  <a:t>with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=0,57</m:t>
                    </m:r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of</a:t>
                </a:r>
                <a:r>
                  <a:rPr lang="en-GB" i="1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dirty="0" smtClean="0">
                        <a:latin typeface="Cambria Math" panose="02040503050406030204" pitchFamily="18" charset="0"/>
                      </a:rPr>
                      <m:t>ln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𝑃𝐺𝐴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dirty="0" smtClean="0">
                        <a:latin typeface="Cambria Math" panose="02040503050406030204" pitchFamily="18" charset="0"/>
                      </a:rPr>
                      <m:t>ln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𝑃𝐺𝐴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normally distributed</a:t>
                </a:r>
              </a:p>
              <a:p>
                <a:pPr lvl="5" indent="0">
                  <a:buNone/>
                </a:pPr>
                <a:endParaRPr lang="it-IT" b="0" i="1" dirty="0">
                  <a:latin typeface="Cambria Math" panose="02040503050406030204" pitchFamily="18" charset="0"/>
                </a:endParaRPr>
              </a:p>
              <a:p>
                <a:pPr lvl="5" indent="0">
                  <a:buNone/>
                </a:pPr>
                <a:r>
                  <a:rPr lang="it-IT" i="1" dirty="0">
                    <a:latin typeface="Cambria Math" panose="02040503050406030204" pitchFamily="18" charset="0"/>
                  </a:rPr>
                  <a:t>	</a:t>
                </a: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algn="just"/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>
                <a:blip r:embed="rId3"/>
                <a:stretch>
                  <a:fillRect l="-518" t="-1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6F5A0B35-318C-4E75-8505-C38465BE1118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769440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3: Ground </a:t>
            </a:r>
            <a:r>
              <a:rPr lang="it-IT" dirty="0" err="1"/>
              <a:t>motion</a:t>
            </a:r>
            <a:r>
              <a:rPr lang="it-IT" dirty="0"/>
              <a:t> </a:t>
            </a:r>
            <a:r>
              <a:rPr lang="it-IT" dirty="0" err="1"/>
              <a:t>estimation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38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/>
                  <a:t>Define </a:t>
                </a:r>
                <a:r>
                  <a:rPr lang="it-IT" dirty="0" err="1"/>
                  <a:t>effects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: Attenuation models or prediction models</a:t>
                </a:r>
              </a:p>
              <a:p>
                <a:pPr algn="just"/>
                <a:r>
                  <a:rPr lang="en-GB" dirty="0"/>
                  <a:t>We can thereby compute the probability of exceeding any </a:t>
                </a:r>
                <a:r>
                  <a:rPr lang="en-GB" i="1" dirty="0"/>
                  <a:t>PGA </a:t>
                </a:r>
                <a:r>
                  <a:rPr lang="en-GB" dirty="0"/>
                  <a:t>level using knowledge of this mean and standard deviation:</a:t>
                </a:r>
                <a:endParaRPr lang="en-GB" sz="400" dirty="0"/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dirty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𝑃𝐺𝐴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e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it-IT" i="1" dirty="0">
                          <a:latin typeface="Cambria Math" panose="02040503050406030204" pitchFamily="18" charset="0"/>
                        </a:rPr>
                        <m:t>=1−</m:t>
                      </m:r>
                      <m:r>
                        <m:rPr>
                          <m:sty m:val="p"/>
                        </m:rPr>
                        <a:rPr lang="it-IT" dirty="0">
                          <a:latin typeface="Cambria Math" panose="02040503050406030204" pitchFamily="18" charset="0"/>
                        </a:rPr>
                        <m:t>Φ</m:t>
                      </m:r>
                      <m:d>
                        <m:d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func>
                                <m:func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dirty="0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func>
                                    <m:func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dirty="0"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acc>
                                        <m:accPr>
                                          <m:chr m:val="̅"/>
                                          <m:ctrlPr>
                                            <a:rPr lang="it-IT" i="1" dirty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t-IT" i="1" dirty="0">
                                              <a:latin typeface="Cambria Math" panose="02040503050406030204" pitchFamily="18" charset="0"/>
                                            </a:rPr>
                                            <m:t>𝑃𝐺𝐴</m:t>
                                          </m:r>
                                        </m:e>
                                      </m:acc>
                                    </m:e>
                                  </m:func>
                                </m:e>
                              </m:func>
                            </m:num>
                            <m:den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func>
                                    <m:func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dirty="0"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i="1" dirty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i="1" dirty="0">
                                              <a:latin typeface="Cambria Math" panose="02040503050406030204" pitchFamily="18" charset="0"/>
                                            </a:rPr>
                                            <m:t>𝑃𝐺𝐴</m:t>
                                          </m:r>
                                        </m:e>
                                      </m:d>
                                    </m:e>
                                  </m:func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GB" dirty="0"/>
              </a:p>
              <a:p>
                <a:pPr algn="just"/>
                <a:endParaRPr lang="en-GB" sz="400" dirty="0"/>
              </a:p>
              <a:p>
                <a:pPr algn="just"/>
                <a:r>
                  <a:rPr lang="en-GB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dirty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it-IT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is the standard normal cumulative distribution function.</a:t>
                </a:r>
              </a:p>
              <a:p>
                <a:pPr algn="just"/>
                <a:endParaRPr lang="en-GB" dirty="0"/>
              </a:p>
              <a:p>
                <a:r>
                  <a:rPr lang="en-GB" i="1" dirty="0"/>
                  <a:t>		    N.B.: these probabilities correspond to the fraction </a:t>
                </a:r>
              </a:p>
              <a:p>
                <a:r>
                  <a:rPr lang="en-GB" i="1" dirty="0"/>
                  <a:t>			of the corresponding PDFs that are shaded.</a:t>
                </a:r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 rotWithShape="0">
                <a:blip r:embed="rId3"/>
                <a:stretch>
                  <a:fillRect l="-518" t="-1411" r="-4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5756" y="3640542"/>
            <a:ext cx="3882970" cy="292059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051D96D-C7DF-403D-B3F0-66C88604A86C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4482343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3: Ground </a:t>
            </a:r>
            <a:r>
              <a:rPr lang="it-IT" dirty="0" err="1"/>
              <a:t>motion</a:t>
            </a:r>
            <a:r>
              <a:rPr lang="it-IT" dirty="0"/>
              <a:t> </a:t>
            </a:r>
            <a:r>
              <a:rPr lang="it-IT" dirty="0" err="1"/>
              <a:t>estimation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42381"/>
                <a:ext cx="10583860" cy="3889375"/>
              </a:xfrm>
            </p:spPr>
            <p:txBody>
              <a:bodyPr/>
              <a:lstStyle/>
              <a:p>
                <a:r>
                  <a:rPr lang="it-IT" dirty="0"/>
                  <a:t>Define </a:t>
                </a:r>
                <a:r>
                  <a:rPr lang="it-IT" dirty="0" err="1"/>
                  <a:t>effects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i="1" dirty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𝐼𝑀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|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: Attenuation models or prediction models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42381"/>
                <a:ext cx="10583860" cy="3889375"/>
              </a:xfrm>
              <a:blipFill rotWithShape="0">
                <a:blip r:embed="rId2"/>
                <a:stretch>
                  <a:fillRect l="-518" t="-14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39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egnaposto testo 2"/>
          <p:cNvSpPr>
            <a:spLocks noGrp="1"/>
          </p:cNvSpPr>
          <p:nvPr>
            <p:ph type="body" sz="quarter" idx="12"/>
          </p:nvPr>
        </p:nvSpPr>
        <p:spPr>
          <a:xfrm>
            <a:off x="731838" y="2890918"/>
            <a:ext cx="7036537" cy="3670219"/>
          </a:xfr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/>
          <a:p>
            <a:r>
              <a:rPr lang="it-IT" u="sng" dirty="0" err="1"/>
              <a:t>Codes</a:t>
            </a:r>
            <a:r>
              <a:rPr lang="it-IT" u="sng" dirty="0"/>
              <a:t>:</a:t>
            </a:r>
          </a:p>
          <a:p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function [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mean_im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,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sigma_im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] = GMPE(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magnitude,R_distance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)</a:t>
            </a:r>
          </a:p>
          <a:p>
            <a:r>
              <a:rPr lang="en-GB" sz="1600" i="1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%Cornell et al. (1979): Ground motion predictive equation for PGA</a:t>
            </a:r>
          </a:p>
          <a:p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mean_lnPGA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-0.152+0.859*magnitude -1.803*log(R_distance+25);</a:t>
            </a:r>
          </a:p>
          <a:p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mean_PGA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exp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(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mean_lnPGA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); </a:t>
            </a:r>
          </a:p>
          <a:p>
            <a:endParaRPr lang="en-GB" sz="1600" dirty="0">
              <a:latin typeface="Linux Libertine G" panose="02000503000000000000" pitchFamily="2" charset="0"/>
              <a:ea typeface="Linux Libertine G" panose="02000503000000000000" pitchFamily="2" charset="0"/>
              <a:cs typeface="Linux Libertine G" panose="02000503000000000000" pitchFamily="2" charset="0"/>
            </a:endParaRPr>
          </a:p>
          <a:p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mean_im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</a:t>
            </a:r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mean_PGA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;</a:t>
            </a:r>
          </a:p>
          <a:p>
            <a:r>
              <a:rPr lang="en-GB" sz="1600" dirty="0" err="1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sigma_im</a:t>
            </a:r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 = 0.57;</a:t>
            </a:r>
          </a:p>
          <a:p>
            <a:r>
              <a:rPr lang="en-GB" sz="1600" dirty="0">
                <a:latin typeface="Linux Libertine G" panose="02000503000000000000" pitchFamily="2" charset="0"/>
                <a:ea typeface="Linux Libertine G" panose="02000503000000000000" pitchFamily="2" charset="0"/>
                <a:cs typeface="Linux Libertine G" panose="02000503000000000000" pitchFamily="2" charset="0"/>
              </a:rPr>
              <a:t>end</a:t>
            </a:r>
          </a:p>
          <a:p>
            <a:endParaRPr lang="en-GB" sz="1600" i="1" dirty="0">
              <a:latin typeface="Linux Libertine G" panose="02000503000000000000" pitchFamily="2" charset="0"/>
              <a:ea typeface="Linux Libertine G" panose="02000503000000000000" pitchFamily="2" charset="0"/>
              <a:cs typeface="Linux Libertine G" panose="02000503000000000000" pitchFamily="2" charset="0"/>
            </a:endParaRPr>
          </a:p>
          <a:p>
            <a:pPr marL="400050" indent="-400050">
              <a:buFont typeface="+mj-lt"/>
              <a:buAutoNum type="romanLcPeriod"/>
            </a:pPr>
            <a:endParaRPr lang="en-GB" dirty="0"/>
          </a:p>
          <a:p>
            <a:endParaRPr lang="en-GB" i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CEFDCFC-1329-46EC-8057-2F0FDF5F3E0F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818555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>
          <a:xfrm>
            <a:off x="741123" y="2663826"/>
            <a:ext cx="5354877" cy="58526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dobe Caslon Pro"/>
              </a:rPr>
              <a:t>Probabilistic</a:t>
            </a:r>
            <a:r>
              <a:rPr lang="it-IT" dirty="0">
                <a:latin typeface="Adobe Caslon Pro"/>
              </a:rPr>
              <a:t> framework for </a:t>
            </a:r>
            <a:r>
              <a:rPr lang="it-IT" i="1" dirty="0">
                <a:latin typeface="Adobe Caslon Pro"/>
              </a:rPr>
              <a:t>(i)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assessing</a:t>
            </a:r>
            <a:r>
              <a:rPr lang="it-IT" dirty="0">
                <a:latin typeface="Adobe Caslon Pro"/>
              </a:rPr>
              <a:t> design, </a:t>
            </a:r>
            <a:r>
              <a:rPr lang="it-IT" i="1" dirty="0">
                <a:latin typeface="Adobe Caslon Pro"/>
              </a:rPr>
              <a:t>(ii)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evaluation</a:t>
            </a:r>
            <a:r>
              <a:rPr lang="it-IT" dirty="0">
                <a:latin typeface="Adobe Caslon Pro"/>
              </a:rPr>
              <a:t> and </a:t>
            </a:r>
            <a:r>
              <a:rPr lang="it-IT" i="1" dirty="0">
                <a:latin typeface="Adobe Caslon Pro"/>
              </a:rPr>
              <a:t>(iii)</a:t>
            </a:r>
            <a:r>
              <a:rPr lang="it-IT" dirty="0">
                <a:latin typeface="Adobe Caslon Pro"/>
              </a:rPr>
              <a:t> planning of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system. 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4</a:t>
            </a:fld>
            <a:endParaRPr lang="it-IT" dirty="0">
              <a:latin typeface="Adobe Caslon Pro"/>
            </a:endParaRPr>
          </a:p>
        </p:txBody>
      </p: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/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612677C-DA0F-4D39-9DC7-CD4165FD68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373420"/>
            <a:ext cx="5662494" cy="3450543"/>
          </a:xfrm>
          <a:prstGeom prst="rect">
            <a:avLst/>
          </a:prstGeom>
        </p:spPr>
      </p:pic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8A1041F-3762-401B-BB84-1108EEC27252}"/>
              </a:ext>
            </a:extLst>
          </p:cNvPr>
          <p:cNvSpPr txBox="1"/>
          <p:nvPr/>
        </p:nvSpPr>
        <p:spPr>
          <a:xfrm>
            <a:off x="6180880" y="5767392"/>
            <a:ext cx="5404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b="1" u="none" strike="noStrike" baseline="0" dirty="0">
                <a:latin typeface="Adobe Caslon Pro"/>
              </a:rPr>
              <a:t>Fig.1 </a:t>
            </a:r>
            <a:r>
              <a:rPr lang="it-IT" sz="1200" b="0" u="none" strike="noStrike" baseline="0" dirty="0">
                <a:latin typeface="Adobe Caslon Pro"/>
              </a:rPr>
              <a:t>– PBEE concept: </a:t>
            </a:r>
            <a:r>
              <a:rPr lang="it-IT" sz="1200" b="0" u="none" strike="noStrike" baseline="0" dirty="0" err="1">
                <a:latin typeface="Adobe Caslon Pro"/>
              </a:rPr>
              <a:t>seismic</a:t>
            </a:r>
            <a:r>
              <a:rPr lang="it-IT" sz="1200" b="0" u="none" strike="noStrike" baseline="0" dirty="0">
                <a:latin typeface="Adobe Caslon Pro"/>
              </a:rPr>
              <a:t> performance </a:t>
            </a:r>
            <a:r>
              <a:rPr lang="it-IT" sz="1200" b="0" u="none" strike="noStrike" baseline="0" dirty="0" err="1">
                <a:latin typeface="Adobe Caslon Pro"/>
              </a:rPr>
              <a:t>objectives</a:t>
            </a:r>
            <a:r>
              <a:rPr lang="it-IT" sz="1200" b="0" u="none" strike="noStrike" baseline="0" dirty="0">
                <a:latin typeface="Adobe Caslon Pro"/>
              </a:rPr>
              <a:t> </a:t>
            </a:r>
            <a:r>
              <a:rPr lang="it-IT" sz="1200" b="0" i="1" u="none" strike="noStrike" baseline="0" dirty="0">
                <a:latin typeface="Adobe Caslon Pro"/>
              </a:rPr>
              <a:t>vs</a:t>
            </a:r>
            <a:r>
              <a:rPr lang="it-IT" sz="1200" b="0" u="none" strike="noStrike" baseline="0" dirty="0">
                <a:latin typeface="Adobe Caslon Pro"/>
              </a:rPr>
              <a:t> </a:t>
            </a:r>
            <a:r>
              <a:rPr lang="it-IT" sz="1200" b="0" u="none" strike="noStrike" baseline="0" dirty="0" err="1">
                <a:latin typeface="Adobe Caslon Pro"/>
              </a:rPr>
              <a:t>seismic</a:t>
            </a:r>
            <a:r>
              <a:rPr lang="it-IT" sz="1200" b="0" u="none" strike="noStrike" baseline="0" dirty="0">
                <a:latin typeface="Adobe Caslon Pro"/>
              </a:rPr>
              <a:t> hazard </a:t>
            </a:r>
            <a:r>
              <a:rPr lang="it-IT" sz="1200" b="0" u="none" strike="noStrike" baseline="0" dirty="0" err="1">
                <a:latin typeface="Adobe Caslon Pro"/>
              </a:rPr>
              <a:t>level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i="1" dirty="0">
                <a:latin typeface="Adobe Caslon Pro"/>
              </a:rPr>
              <a:t>©</a:t>
            </a:r>
            <a:r>
              <a:rPr lang="it-IT" sz="1200" b="0" i="1" u="none" strike="noStrike" baseline="0" dirty="0">
                <a:latin typeface="Adobe Caslon Pro"/>
              </a:rPr>
              <a:t>Poland </a:t>
            </a:r>
            <a:r>
              <a:rPr lang="en-US" sz="1200" b="0" i="1" u="none" strike="noStrike" baseline="0" dirty="0">
                <a:latin typeface="Adobe Caslon Pro"/>
              </a:rPr>
              <a:t>et al.,(1995)-Vision 2000: Performance Based Earthquake Engineering of buildings. Structural Engineers Association of California, Sacramento, CA.</a:t>
            </a:r>
            <a:endParaRPr lang="en-GB" sz="1050" i="1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b="1" dirty="0">
                <a:latin typeface="Adobe Caslon Pro"/>
              </a:rPr>
              <a:t>PBEE</a:t>
            </a:r>
            <a:r>
              <a:rPr lang="it-IT" dirty="0">
                <a:latin typeface="Adobe Caslon Pro"/>
              </a:rPr>
              <a:t>: </a:t>
            </a:r>
            <a:r>
              <a:rPr lang="it-IT" b="1" dirty="0">
                <a:latin typeface="Adobe Caslon Pro"/>
              </a:rPr>
              <a:t>P</a:t>
            </a:r>
            <a:r>
              <a:rPr lang="it-IT" dirty="0">
                <a:latin typeface="Adobe Caslon Pro"/>
              </a:rPr>
              <a:t>erformance </a:t>
            </a:r>
            <a:r>
              <a:rPr lang="it-IT" b="1" dirty="0" err="1">
                <a:latin typeface="Adobe Caslon Pro"/>
              </a:rPr>
              <a:t>B</a:t>
            </a:r>
            <a:r>
              <a:rPr lang="it-IT" dirty="0" err="1">
                <a:latin typeface="Adobe Caslon Pro"/>
              </a:rPr>
              <a:t>ased</a:t>
            </a:r>
            <a:r>
              <a:rPr lang="it-IT" dirty="0">
                <a:latin typeface="Adobe Caslon Pro"/>
              </a:rPr>
              <a:t> </a:t>
            </a:r>
            <a:r>
              <a:rPr lang="it-IT" b="1" dirty="0" err="1">
                <a:latin typeface="Adobe Caslon Pro"/>
              </a:rPr>
              <a:t>E</a:t>
            </a:r>
            <a:r>
              <a:rPr lang="it-IT" dirty="0" err="1">
                <a:latin typeface="Adobe Caslon Pro"/>
              </a:rPr>
              <a:t>arthquake</a:t>
            </a:r>
            <a:r>
              <a:rPr lang="it-IT" dirty="0">
                <a:latin typeface="Adobe Caslon Pro"/>
              </a:rPr>
              <a:t> </a:t>
            </a:r>
            <a:r>
              <a:rPr lang="it-IT" b="1" dirty="0">
                <a:latin typeface="Adobe Caslon Pro"/>
              </a:rPr>
              <a:t>E</a:t>
            </a:r>
            <a:r>
              <a:rPr lang="it-IT" dirty="0">
                <a:latin typeface="Adobe Caslon Pro"/>
              </a:rPr>
              <a:t>ngineering</a:t>
            </a:r>
            <a:endParaRPr lang="en-GB" dirty="0">
              <a:latin typeface="Adobe Caslon Pro"/>
            </a:endParaRPr>
          </a:p>
        </p:txBody>
      </p:sp>
      <p:sp>
        <p:nvSpPr>
          <p:cNvPr id="36" name="Segnaposto testo 3">
            <a:extLst>
              <a:ext uri="{FF2B5EF4-FFF2-40B4-BE49-F238E27FC236}">
                <a16:creationId xmlns:a16="http://schemas.microsoft.com/office/drawing/2014/main" id="{754866C2-0AB3-4FA9-B457-B4E31867753B}"/>
              </a:ext>
            </a:extLst>
          </p:cNvPr>
          <p:cNvSpPr txBox="1">
            <a:spLocks/>
          </p:cNvSpPr>
          <p:nvPr/>
        </p:nvSpPr>
        <p:spPr>
          <a:xfrm>
            <a:off x="741123" y="3569870"/>
            <a:ext cx="5354877" cy="585262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>
                <a:latin typeface="Adobe Caslon Pro"/>
              </a:rPr>
              <a:t>load-and-</a:t>
            </a:r>
            <a:r>
              <a:rPr lang="it-IT" dirty="0" err="1">
                <a:latin typeface="Adobe Caslon Pro"/>
              </a:rPr>
              <a:t>resistence</a:t>
            </a:r>
            <a:r>
              <a:rPr lang="it-IT" dirty="0">
                <a:latin typeface="Adobe Caslon Pro"/>
              </a:rPr>
              <a:t>-</a:t>
            </a:r>
            <a:r>
              <a:rPr lang="it-IT" dirty="0" err="1">
                <a:latin typeface="Adobe Caslon Pro"/>
              </a:rPr>
              <a:t>factor</a:t>
            </a:r>
            <a:r>
              <a:rPr lang="it-IT" dirty="0">
                <a:latin typeface="Adobe Caslon Pro"/>
              </a:rPr>
              <a:t> design (LRFD)</a:t>
            </a:r>
          </a:p>
          <a:p>
            <a:r>
              <a:rPr lang="it-IT" sz="1000" dirty="0">
                <a:latin typeface="Adobe Caslon Pro"/>
              </a:rPr>
              <a:t> </a:t>
            </a:r>
            <a:endParaRPr lang="it-IT" sz="1000" dirty="0">
              <a:latin typeface="TI-Nspire" panose="02020603050405020304" pitchFamily="18" charset="-120"/>
              <a:ea typeface="TI-Nspire" panose="02020603050405020304" pitchFamily="18" charset="-120"/>
            </a:endParaRPr>
          </a:p>
          <a:p>
            <a:r>
              <a:rPr lang="it-IT" dirty="0">
                <a:latin typeface="TI-Nspire" panose="02020603050405020304" pitchFamily="18" charset="-120"/>
                <a:ea typeface="TI-Nspire" panose="02020603050405020304" pitchFamily="18" charset="-120"/>
              </a:rPr>
              <a:t>	 performance </a:t>
            </a:r>
            <a:r>
              <a:rPr lang="it-IT" dirty="0" err="1">
                <a:latin typeface="TI-Nspire" panose="02020603050405020304" pitchFamily="18" charset="-120"/>
                <a:ea typeface="TI-Nspire" panose="02020603050405020304" pitchFamily="18" charset="-120"/>
              </a:rPr>
              <a:t>based</a:t>
            </a:r>
            <a:r>
              <a:rPr lang="it-IT" dirty="0">
                <a:latin typeface="TI-Nspire" panose="02020603050405020304" pitchFamily="18" charset="-120"/>
                <a:ea typeface="TI-Nspire" panose="02020603050405020304" pitchFamily="18" charset="-120"/>
              </a:rPr>
              <a:t> design (PBD):</a:t>
            </a:r>
          </a:p>
          <a:p>
            <a:r>
              <a:rPr lang="it-IT" dirty="0">
                <a:latin typeface="Adobe Caslon Pro"/>
              </a:rPr>
              <a:t>              3Ds – i.e. </a:t>
            </a:r>
            <a:r>
              <a:rPr lang="it-IT" dirty="0" err="1">
                <a:latin typeface="Adobe Caslon Pro"/>
              </a:rPr>
              <a:t>downtime</a:t>
            </a:r>
            <a:r>
              <a:rPr lang="it-IT" dirty="0">
                <a:latin typeface="Adobe Caslon Pro"/>
              </a:rPr>
              <a:t>, </a:t>
            </a:r>
            <a:r>
              <a:rPr lang="it-IT" dirty="0" err="1">
                <a:latin typeface="Adobe Caslon Pro"/>
              </a:rPr>
              <a:t>dollars</a:t>
            </a:r>
            <a:r>
              <a:rPr lang="it-IT" dirty="0">
                <a:latin typeface="Adobe Caslon Pro"/>
              </a:rPr>
              <a:t>, </a:t>
            </a:r>
            <a:r>
              <a:rPr lang="it-IT" dirty="0" err="1">
                <a:latin typeface="Adobe Caslon Pro"/>
              </a:rPr>
              <a:t>death</a:t>
            </a:r>
            <a:endParaRPr lang="it-IT" dirty="0">
              <a:latin typeface="Adobe Caslon Pro"/>
            </a:endParaRPr>
          </a:p>
        </p:txBody>
      </p:sp>
      <p:cxnSp>
        <p:nvCxnSpPr>
          <p:cNvPr id="37" name="Connettore 2 36" title="Standard Normal CDF">
            <a:extLst>
              <a:ext uri="{FF2B5EF4-FFF2-40B4-BE49-F238E27FC236}">
                <a16:creationId xmlns:a16="http://schemas.microsoft.com/office/drawing/2014/main" id="{43F0FE0F-8EF2-40E0-9CE2-2CA9FA9748A8}"/>
              </a:ext>
            </a:extLst>
          </p:cNvPr>
          <p:cNvCxnSpPr>
            <a:cxnSpLocks/>
          </p:cNvCxnSpPr>
          <p:nvPr/>
        </p:nvCxnSpPr>
        <p:spPr>
          <a:xfrm flipV="1">
            <a:off x="3418561" y="3862501"/>
            <a:ext cx="0" cy="420132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egnaposto testo 3">
            <a:extLst>
              <a:ext uri="{FF2B5EF4-FFF2-40B4-BE49-F238E27FC236}">
                <a16:creationId xmlns:a16="http://schemas.microsoft.com/office/drawing/2014/main" id="{6DD47F9A-7A23-4DC4-B929-F392E3791F62}"/>
              </a:ext>
            </a:extLst>
          </p:cNvPr>
          <p:cNvSpPr txBox="1">
            <a:spLocks/>
          </p:cNvSpPr>
          <p:nvPr/>
        </p:nvSpPr>
        <p:spPr>
          <a:xfrm>
            <a:off x="741123" y="5190306"/>
            <a:ext cx="5354877" cy="585262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>
                <a:latin typeface="Adobe Caslon Pro"/>
              </a:rPr>
              <a:t>2 </a:t>
            </a:r>
            <a:r>
              <a:rPr lang="it-IT" dirty="0" err="1">
                <a:latin typeface="Adobe Caslon Pro"/>
              </a:rPr>
              <a:t>axes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define</a:t>
            </a:r>
            <a:r>
              <a:rPr lang="it-IT" dirty="0">
                <a:latin typeface="Adobe Caslon Pro"/>
              </a:rPr>
              <a:t> the domain of </a:t>
            </a:r>
            <a:r>
              <a:rPr lang="it-IT" dirty="0" err="1">
                <a:latin typeface="Adobe Caslon Pro"/>
              </a:rPr>
              <a:t>acceptable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system’s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response</a:t>
            </a:r>
            <a:r>
              <a:rPr lang="it-IT" dirty="0">
                <a:latin typeface="Adobe Caslon Pro"/>
              </a:rPr>
              <a:t>: </a:t>
            </a:r>
          </a:p>
          <a:p>
            <a:pPr marL="285750" indent="-285750">
              <a:buFontTx/>
              <a:buChar char="-"/>
            </a:pPr>
            <a:r>
              <a:rPr lang="it-IT" dirty="0">
                <a:latin typeface="Adobe Caslon Pro"/>
              </a:rPr>
              <a:t>System performance </a:t>
            </a:r>
            <a:r>
              <a:rPr lang="it-IT" dirty="0" err="1">
                <a:latin typeface="Adobe Caslon Pro"/>
              </a:rPr>
              <a:t>objectives</a:t>
            </a:r>
            <a:endParaRPr lang="it-IT" dirty="0">
              <a:latin typeface="Adobe Caslon Pro"/>
            </a:endParaRPr>
          </a:p>
          <a:p>
            <a:pPr marL="285750" indent="-285750">
              <a:buFontTx/>
              <a:buChar char="-"/>
            </a:pPr>
            <a:r>
              <a:rPr lang="it-IT" dirty="0" err="1">
                <a:latin typeface="Adobe Caslon Pro"/>
              </a:rPr>
              <a:t>Seismic</a:t>
            </a:r>
            <a:r>
              <a:rPr lang="it-IT" dirty="0">
                <a:latin typeface="Adobe Caslon Pro"/>
              </a:rPr>
              <a:t> hazard </a:t>
            </a:r>
            <a:r>
              <a:rPr lang="it-IT" dirty="0" err="1">
                <a:latin typeface="Adobe Caslon Pro"/>
              </a:rPr>
              <a:t>level</a:t>
            </a:r>
            <a:r>
              <a:rPr lang="it-IT" dirty="0">
                <a:latin typeface="Adobe Caslon Pro"/>
              </a:rPr>
              <a:t>, w.r.t. </a:t>
            </a:r>
            <a:r>
              <a:rPr lang="it-IT" dirty="0" err="1">
                <a:latin typeface="Adobe Caslon Pro"/>
              </a:rPr>
              <a:t>return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periods</a:t>
            </a:r>
            <a:r>
              <a:rPr lang="it-IT" dirty="0">
                <a:latin typeface="Adobe Caslon Pro"/>
              </a:rPr>
              <a:t> </a:t>
            </a:r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0461C284-0EC4-4273-B2F9-BEF2D5271E08}"/>
              </a:ext>
            </a:extLst>
          </p:cNvPr>
          <p:cNvCxnSpPr/>
          <p:nvPr/>
        </p:nvCxnSpPr>
        <p:spPr>
          <a:xfrm>
            <a:off x="8287473" y="2629101"/>
            <a:ext cx="2095018" cy="0"/>
          </a:xfrm>
          <a:prstGeom prst="line">
            <a:avLst/>
          </a:prstGeom>
          <a:ln w="57150">
            <a:solidFill>
              <a:srgbClr val="A016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2FCDACFB-5CD6-44B0-AC30-92A9A14F3658}"/>
              </a:ext>
            </a:extLst>
          </p:cNvPr>
          <p:cNvCxnSpPr>
            <a:cxnSpLocks/>
          </p:cNvCxnSpPr>
          <p:nvPr/>
        </p:nvCxnSpPr>
        <p:spPr>
          <a:xfrm flipV="1">
            <a:off x="6470248" y="3461261"/>
            <a:ext cx="0" cy="1571752"/>
          </a:xfrm>
          <a:prstGeom prst="line">
            <a:avLst/>
          </a:prstGeom>
          <a:ln w="57150">
            <a:solidFill>
              <a:srgbClr val="A016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5066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4: </a:t>
            </a:r>
            <a:r>
              <a:rPr lang="it-IT" dirty="0" err="1"/>
              <a:t>Hazard</a:t>
            </a:r>
            <a:r>
              <a:rPr lang="it-IT" dirty="0"/>
              <a:t> </a:t>
            </a:r>
            <a:r>
              <a:rPr lang="it-IT" dirty="0" err="1"/>
              <a:t>Computation</a:t>
            </a:r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40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/>
                  <a:t>Combine </a:t>
                </a:r>
                <a:r>
                  <a:rPr lang="it-IT" dirty="0" err="1"/>
                  <a:t>all</a:t>
                </a:r>
                <a:r>
                  <a:rPr lang="it-IT" dirty="0"/>
                  <a:t> information: compute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∫∫∫</m:t>
                    </m:r>
                  </m:oMath>
                </a14:m>
                <a:endParaRPr lang="en-GB" dirty="0"/>
              </a:p>
              <a:p>
                <a:pPr marL="400050" indent="-400050">
                  <a:buAutoNum type="romanUcPeriod"/>
                </a:pPr>
                <a:r>
                  <a:rPr lang="en-GB" dirty="0"/>
                  <a:t>Compute the probability of exceeding an </a:t>
                </a:r>
                <a:r>
                  <a:rPr lang="en-GB" i="1" dirty="0"/>
                  <a:t>IM </a:t>
                </a:r>
                <a:r>
                  <a:rPr lang="en-GB" dirty="0"/>
                  <a:t>intensity level </a:t>
                </a:r>
                <a:r>
                  <a:rPr lang="en-GB" i="1" dirty="0"/>
                  <a:t>x</a:t>
                </a:r>
                <a:r>
                  <a:rPr lang="en-GB" dirty="0"/>
                  <a:t>, </a:t>
                </a:r>
                <a:r>
                  <a:rPr lang="en-GB" i="1" dirty="0"/>
                  <a:t>given </a:t>
                </a:r>
                <a:r>
                  <a:rPr lang="en-GB" dirty="0"/>
                  <a:t>occurrence of a future earthquake from a </a:t>
                </a:r>
                <a:r>
                  <a:rPr lang="en-GB" i="1" dirty="0"/>
                  <a:t>single source</a:t>
                </a:r>
                <a:r>
                  <a:rPr lang="en-GB" dirty="0"/>
                  <a:t>:</a:t>
                </a:r>
                <a:endParaRPr lang="it-IT" dirty="0"/>
              </a:p>
              <a:p>
                <a:pPr marL="400050" indent="-400050">
                  <a:buAutoNum type="romanUcPeriod"/>
                </a:pPr>
                <a:endParaRPr lang="en-GB" sz="7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GB" i="1" dirty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it-IT" dirty="0"/>
              </a:p>
              <a:p>
                <a:endParaRPr lang="it-IT" dirty="0"/>
              </a:p>
              <a:p>
                <a:r>
                  <a:rPr lang="it-IT" dirty="0"/>
                  <a:t>II. </a:t>
                </a:r>
                <a:r>
                  <a:rPr lang="en-GB" dirty="0"/>
                  <a:t>Compute the rate of </a:t>
                </a:r>
                <a:r>
                  <a:rPr lang="en-GB" i="1" dirty="0"/>
                  <a:t>IM &gt; x </a:t>
                </a:r>
                <a:r>
                  <a:rPr lang="en-GB" dirty="0"/>
                  <a:t>for each single source:</a:t>
                </a:r>
              </a:p>
              <a:p>
                <a:pPr marL="400050" indent="-400050">
                  <a:buAutoNum type="romanUcPeriod"/>
                </a:pPr>
                <a:endParaRPr lang="en-GB" sz="7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m:rPr>
                          <m:nor/>
                        </m:rPr>
                        <a:rPr lang="el-GR"/>
                        <m:t> </m:t>
                      </m:r>
                      <m:r>
                        <m:rPr>
                          <m:nor/>
                        </m:rPr>
                        <a:rPr lang="it-IT" b="0" i="1" smtClean="0"/>
                        <m:t>(</m:t>
                      </m:r>
                      <m:r>
                        <m:rPr>
                          <m:nor/>
                        </m:rPr>
                        <a:rPr lang="en-GB" i="1"/>
                        <m:t>IM</m:t>
                      </m:r>
                      <m:r>
                        <m:rPr>
                          <m:nor/>
                        </m:rPr>
                        <a:rPr lang="en-GB" i="1"/>
                        <m:t> </m:t>
                      </m:r>
                      <m:r>
                        <m:rPr>
                          <m:nor/>
                        </m:rPr>
                        <a:rPr lang="en-GB"/>
                        <m:t>&gt; </m:t>
                      </m:r>
                      <m:r>
                        <m:rPr>
                          <m:nor/>
                        </m:rPr>
                        <a:rPr lang="en-GB" i="1"/>
                        <m:t>x</m:t>
                      </m:r>
                      <m:r>
                        <m:rPr>
                          <m:nor/>
                        </m:rPr>
                        <a:rPr lang="it-IT" b="0" i="1" smtClean="0"/>
                        <m:t>)</m:t>
                      </m:r>
                      <m:r>
                        <m:rPr>
                          <m:nor/>
                        </m:rPr>
                        <a:rPr lang="en-GB" i="1"/>
                        <m:t> </m:t>
                      </m:r>
                      <m:r>
                        <m:rPr>
                          <m:nor/>
                        </m:rPr>
                        <a:rPr lang="en-GB"/>
                        <m:t>=</m:t>
                      </m:r>
                      <m:r>
                        <m:rPr>
                          <m:nor/>
                        </m:rPr>
                        <a:rPr lang="it-IT" b="0" i="0" smtClean="0"/>
                        <m:t> </m:t>
                      </m:r>
                      <m:r>
                        <m:rPr>
                          <m:sty m:val="p"/>
                        </m:rPr>
                        <a:rPr lang="it-IT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  <m:nary>
                        <m:nary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sup>
                        <m:e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𝐼𝑀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𝑖𝑚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 , 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it-IT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GB" i="1" dirty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sSubSup>
                        <m:sSubSupPr>
                          <m:ctrlPr>
                            <a:rPr lang="it-IT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d>
                            <m:d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bSup>
                      <m:d>
                        <m:d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GB" i="1" dirty="0" err="1">
                          <a:latin typeface="Cambria Math" panose="02040503050406030204" pitchFamily="18" charset="0"/>
                        </a:rPr>
                        <m:t>𝑑𝑟𝑑𝑚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 rotWithShape="0">
                <a:blip r:embed="rId2"/>
                <a:stretch>
                  <a:fillRect l="-518" t="-10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uppo 19"/>
          <p:cNvGrpSpPr/>
          <p:nvPr/>
        </p:nvGrpSpPr>
        <p:grpSpPr>
          <a:xfrm>
            <a:off x="4467204" y="4345964"/>
            <a:ext cx="1565846" cy="552449"/>
            <a:chOff x="4652320" y="4369374"/>
            <a:chExt cx="1565846" cy="55244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ttangolo 7"/>
                <p:cNvSpPr/>
                <p:nvPr/>
              </p:nvSpPr>
              <p:spPr>
                <a:xfrm>
                  <a:off x="4733271" y="4463037"/>
                  <a:ext cx="148489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𝑓𝑟𝑜𝑚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𝐺𝑀𝑃𝐸</m:t>
                        </m:r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8" name="Rettangolo 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33271" y="4463037"/>
                  <a:ext cx="1484894" cy="369332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b="-13115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Ovale 8"/>
            <p:cNvSpPr/>
            <p:nvPr/>
          </p:nvSpPr>
          <p:spPr>
            <a:xfrm>
              <a:off x="4652320" y="4369374"/>
              <a:ext cx="1565846" cy="552449"/>
            </a:xfrm>
            <a:prstGeom prst="ellipse">
              <a:avLst/>
            </a:prstGeom>
            <a:noFill/>
            <a:ln w="38100">
              <a:solidFill>
                <a:srgbClr val="A01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" name="Connettore 2 9" title="Standard Normal CDF"/>
          <p:cNvCxnSpPr>
            <a:stCxn id="9" idx="0"/>
          </p:cNvCxnSpPr>
          <p:nvPr/>
        </p:nvCxnSpPr>
        <p:spPr>
          <a:xfrm flipV="1">
            <a:off x="5250127" y="4035972"/>
            <a:ext cx="392113" cy="309992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o 22"/>
          <p:cNvGrpSpPr/>
          <p:nvPr/>
        </p:nvGrpSpPr>
        <p:grpSpPr>
          <a:xfrm>
            <a:off x="6779107" y="4373583"/>
            <a:ext cx="1333793" cy="569610"/>
            <a:chOff x="7001088" y="4463037"/>
            <a:chExt cx="1333793" cy="56961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ttangolo 13"/>
                <p:cNvSpPr/>
                <p:nvPr/>
              </p:nvSpPr>
              <p:spPr>
                <a:xfrm>
                  <a:off x="7082039" y="4556700"/>
                  <a:ext cx="120424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𝑃𝐷𝐹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14" name="Rettangolo 1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2039" y="4556700"/>
                  <a:ext cx="1204240" cy="369332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Ovale 14"/>
            <p:cNvSpPr/>
            <p:nvPr/>
          </p:nvSpPr>
          <p:spPr>
            <a:xfrm>
              <a:off x="7001088" y="4463037"/>
              <a:ext cx="1333793" cy="569610"/>
            </a:xfrm>
            <a:prstGeom prst="ellipse">
              <a:avLst/>
            </a:prstGeom>
            <a:noFill/>
            <a:ln w="38100">
              <a:solidFill>
                <a:srgbClr val="A01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6" name="Connettore 2 15" title="Standard Normal CDF"/>
          <p:cNvCxnSpPr>
            <a:stCxn id="15" idx="0"/>
          </p:cNvCxnSpPr>
          <p:nvPr/>
        </p:nvCxnSpPr>
        <p:spPr>
          <a:xfrm flipV="1">
            <a:off x="7446004" y="4035972"/>
            <a:ext cx="352672" cy="337611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uppo 23"/>
          <p:cNvGrpSpPr/>
          <p:nvPr/>
        </p:nvGrpSpPr>
        <p:grpSpPr>
          <a:xfrm>
            <a:off x="8780751" y="4369374"/>
            <a:ext cx="1333794" cy="552449"/>
            <a:chOff x="8566933" y="4480198"/>
            <a:chExt cx="1333794" cy="55244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ttangolo 16"/>
                <p:cNvSpPr/>
                <p:nvPr/>
              </p:nvSpPr>
              <p:spPr>
                <a:xfrm>
                  <a:off x="8647884" y="4573861"/>
                  <a:ext cx="125284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𝑃𝐷𝐹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17" name="Rettangolo 1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47884" y="4573861"/>
                  <a:ext cx="1252843" cy="369332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b="-13115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8" name="Ovale 17"/>
            <p:cNvSpPr/>
            <p:nvPr/>
          </p:nvSpPr>
          <p:spPr>
            <a:xfrm>
              <a:off x="8566933" y="4480198"/>
              <a:ext cx="1333794" cy="552449"/>
            </a:xfrm>
            <a:prstGeom prst="ellipse">
              <a:avLst/>
            </a:prstGeom>
            <a:noFill/>
            <a:ln w="38100">
              <a:solidFill>
                <a:srgbClr val="A01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9" name="Connettore 2 18" title="Standard Normal CDF"/>
          <p:cNvCxnSpPr>
            <a:stCxn id="18" idx="0"/>
          </p:cNvCxnSpPr>
          <p:nvPr/>
        </p:nvCxnSpPr>
        <p:spPr>
          <a:xfrm flipH="1" flipV="1">
            <a:off x="8555421" y="4035972"/>
            <a:ext cx="892227" cy="333402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A1FDF90-EAF5-4853-AAB6-D1BA886AA82E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6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40189097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4: </a:t>
            </a:r>
            <a:r>
              <a:rPr lang="it-IT" dirty="0" err="1"/>
              <a:t>Hazard</a:t>
            </a:r>
            <a:r>
              <a:rPr lang="it-IT" dirty="0"/>
              <a:t> </a:t>
            </a:r>
            <a:r>
              <a:rPr lang="it-IT" dirty="0" err="1"/>
              <a:t>Computation</a:t>
            </a:r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41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/>
                  <a:t>Combine </a:t>
                </a:r>
                <a:r>
                  <a:rPr lang="it-IT" dirty="0" err="1"/>
                  <a:t>all</a:t>
                </a:r>
                <a:r>
                  <a:rPr lang="it-IT" dirty="0"/>
                  <a:t> information: compute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∫∫∫</m:t>
                    </m:r>
                  </m:oMath>
                </a14:m>
                <a:endParaRPr lang="en-GB" dirty="0"/>
              </a:p>
              <a:p>
                <a:r>
                  <a:rPr lang="en-GB" dirty="0"/>
                  <a:t>III. Considering all sources by the sum of the rates of </a:t>
                </a:r>
                <a:r>
                  <a:rPr lang="en-GB" i="1" dirty="0"/>
                  <a:t>IM </a:t>
                </a:r>
                <a:r>
                  <a:rPr lang="en-GB" dirty="0"/>
                  <a:t>&gt; </a:t>
                </a:r>
                <a:r>
                  <a:rPr lang="en-GB" i="1" dirty="0"/>
                  <a:t>x </a:t>
                </a:r>
                <a:r>
                  <a:rPr lang="en-GB" dirty="0"/>
                  <a:t>from each individual source, we can write:</a:t>
                </a:r>
                <a:endParaRPr lang="it-IT" dirty="0"/>
              </a:p>
              <a:p>
                <a:pPr marL="400050" indent="-400050">
                  <a:buAutoNum type="romanUcPeriod"/>
                </a:pPr>
                <a:endParaRPr lang="en-GB" sz="700" dirty="0"/>
              </a:p>
              <a:p>
                <a:pPr lvl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𝐼𝑀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𝑠𝑜𝑢𝑟𝑐𝑒𝑠</m:t>
                              </m:r>
                            </m:sub>
                          </m:sSub>
                        </m:sup>
                        <m:e>
                          <m:r>
                            <m:rPr>
                              <m:sty m:val="p"/>
                            </m:rPr>
                            <a:rPr lang="it-IT" i="1">
                              <a:latin typeface="Cambria Math" panose="02040503050406030204" pitchFamily="18" charset="0"/>
                            </a:rPr>
                            <m:t>λ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)</m:t>
                          </m:r>
                          <m:nary>
                            <m:nary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𝑚𝑎𝑥</m:t>
                                  </m:r>
                                </m:sub>
                              </m:sSub>
                            </m:sup>
                            <m:e>
                              <m:nary>
                                <m:nary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sSub>
                                    <m:sSub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𝑚𝑖𝑛</m:t>
                                      </m:r>
                                    </m:sub>
                                  </m:sSub>
                                </m:sub>
                                <m:sup>
                                  <m:sSub>
                                    <m:sSubPr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𝑚𝑎𝑥</m:t>
                                      </m:r>
                                    </m:sub>
                                  </m:sSub>
                                </m:sup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endChr m:val="|"/>
                                      <m:ctrlP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𝐼𝑀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&gt;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𝑖𝑚</m:t>
                                      </m:r>
                                      <m:r>
                                        <a:rPr lang="it-IT" i="1" dirty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e>
                                  </m:d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 , 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d>
                                <m:d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</m:sSubSup>
                          <m:d>
                            <m:dPr>
                              <m:ctrlPr>
                                <a:rPr lang="en-GB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d>
                          <m:sSubSup>
                            <m:sSubSupPr>
                              <m:ctrlPr>
                                <a:rPr lang="it-IT" i="1" dirty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d>
                                <m:dPr>
                                  <m:ctrlPr>
                                    <a:rPr lang="it-IT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</m:sSubSup>
                          <m:d>
                            <m:dPr>
                              <m:ctrlPr>
                                <a:rPr lang="en-GB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dirty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en-GB" i="1" dirty="0" err="1">
                              <a:latin typeface="Cambria Math" panose="02040503050406030204" pitchFamily="18" charset="0"/>
                            </a:rPr>
                            <m:t>𝑑𝑟𝑑𝑚</m:t>
                          </m:r>
                          <m:r>
                            <m:rPr>
                              <m:nor/>
                            </m:rPr>
                            <a:rPr lang="en-GB" dirty="0"/>
                            <m:t> </m:t>
                          </m:r>
                        </m:e>
                      </m:nary>
                    </m:oMath>
                  </m:oMathPara>
                </a14:m>
                <a:endParaRPr lang="en-GB" dirty="0"/>
              </a:p>
              <a:p>
                <a:pPr lvl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t-IT" dirty="0"/>
              </a:p>
              <a:p>
                <a:r>
                  <a:rPr lang="en-GB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𝑠𝑜𝑢𝑟𝑐𝑒𝑠</m:t>
                        </m:r>
                      </m:sub>
                    </m:sSub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is the number of sources considered,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b="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~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denote the magnitude ~ distance</a:t>
                </a:r>
              </a:p>
              <a:p>
                <a:r>
                  <a:rPr lang="en-GB" dirty="0"/>
                  <a:t>distributions for source </a:t>
                </a:r>
                <a:r>
                  <a:rPr lang="en-GB" i="1" dirty="0" err="1"/>
                  <a:t>i</a:t>
                </a:r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 rotWithShape="0">
                <a:blip r:embed="rId3"/>
                <a:stretch>
                  <a:fillRect l="-518" t="-10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715BEA91-31E0-4D6B-9F65-DB4A76B62182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1172306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4: </a:t>
            </a:r>
            <a:r>
              <a:rPr lang="it-IT" dirty="0" err="1"/>
              <a:t>Hazard</a:t>
            </a:r>
            <a:r>
              <a:rPr lang="it-IT" dirty="0"/>
              <a:t> </a:t>
            </a:r>
            <a:r>
              <a:rPr lang="it-IT" dirty="0" err="1"/>
              <a:t>Computation</a:t>
            </a:r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42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testo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</p:spPr>
            <p:txBody>
              <a:bodyPr/>
              <a:lstStyle/>
              <a:p>
                <a:r>
                  <a:rPr lang="it-IT" dirty="0"/>
                  <a:t>Combine </a:t>
                </a:r>
                <a:r>
                  <a:rPr lang="it-IT" dirty="0" err="1"/>
                  <a:t>all</a:t>
                </a:r>
                <a:r>
                  <a:rPr lang="it-IT" dirty="0"/>
                  <a:t> information: compute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∫∫∫</m:t>
                    </m:r>
                  </m:oMath>
                </a14:m>
                <a:r>
                  <a:rPr lang="en-GB" dirty="0"/>
                  <a:t> - Discretize</a:t>
                </a:r>
              </a:p>
              <a:p>
                <a:r>
                  <a:rPr lang="en-GB" dirty="0"/>
                  <a:t>IV. By discretizing:</a:t>
                </a:r>
                <a:endParaRPr lang="it-IT" dirty="0"/>
              </a:p>
              <a:p>
                <a:pPr marL="400050" indent="-400050">
                  <a:buAutoNum type="romanUcPeriod"/>
                </a:pPr>
                <a:endParaRPr lang="en-GB" sz="700" dirty="0"/>
              </a:p>
              <a:p>
                <a:pPr lvl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𝜆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𝑖𝑚</m:t>
                              </m:r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≈</m:t>
                          </m:r>
                          <m:nary>
                            <m:naryPr>
                              <m:chr m:val="∑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sup>
                            <m:e>
                              <m:nary>
                                <m:naryPr>
                                  <m:chr m:val="∑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</m:sup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sup>
                                    <m:e>
                                      <m:sSubSup>
                                        <m:sSub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𝑚𝑖𝑛</m:t>
                                          </m:r>
                                        </m:sub>
                                        <m:sup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</m:d>
                                        </m:sup>
                                      </m:sSubSup>
                                    </m:e>
                                  </m:nary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𝐼𝑀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&gt;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𝑖𝑚</m:t>
                                      </m:r>
                                    </m:e>
                                    <m:e>
                                      <m:sSup>
                                        <m:s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𝑀</m:t>
                                          </m:r>
                                        </m:e>
                                        <m:sup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=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 </m:t>
                                      </m:r>
                                      <m:sSup>
                                        <m:s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p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=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p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=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𝑀</m:t>
                                      </m:r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nary>
                        </m:e>
                        <m:sub/>
                      </m:sSub>
                    </m:oMath>
                  </m:oMathPara>
                </a14:m>
                <a:endParaRPr lang="en-GB" dirty="0"/>
              </a:p>
              <a:p>
                <a:pPr lvl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t-IT" dirty="0"/>
              </a:p>
              <a:p>
                <a:r>
                  <a:rPr lang="en-GB" dirty="0"/>
                  <a:t>where the range of possible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have been discretized into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intervals, respectively</a:t>
                </a:r>
              </a:p>
            </p:txBody>
          </p:sp>
        </mc:Choice>
        <mc:Fallback xmlns="">
          <p:sp>
            <p:nvSpPr>
              <p:cNvPr id="7" name="Segnaposto tes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667552" y="2500341"/>
                <a:ext cx="10583860" cy="3889375"/>
              </a:xfrm>
              <a:blipFill rotWithShape="0">
                <a:blip r:embed="rId3"/>
                <a:stretch>
                  <a:fillRect l="-518" t="-10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2BBA1E07-C0C9-45DF-A367-0A9E4C5BBC9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7629104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4: </a:t>
            </a:r>
            <a:r>
              <a:rPr lang="it-IT" dirty="0" err="1"/>
              <a:t>Hazard</a:t>
            </a:r>
            <a:r>
              <a:rPr lang="it-IT" dirty="0"/>
              <a:t> </a:t>
            </a:r>
            <a:r>
              <a:rPr lang="it-IT" dirty="0" err="1"/>
              <a:t>Computation</a:t>
            </a:r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43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28926"/>
            <a:ext cx="5870211" cy="3134478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>
          <a:xfrm>
            <a:off x="6462532" y="2621597"/>
            <a:ext cx="4672314" cy="3062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Goal and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it-IT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scheme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depicted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it-IT" i="1" dirty="0"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, compute: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annual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hazard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curve for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fault;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the 50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years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hazard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curve for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fault;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the 475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years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hazard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curve for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fault</a:t>
            </a:r>
          </a:p>
          <a:p>
            <a:pPr algn="just">
              <a:lnSpc>
                <a:spcPct val="150000"/>
              </a:lnSpc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for the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highlighted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seismic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site.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AF73913-BE3B-4EC6-8C70-CB83D11E3D3B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4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8034862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Step</a:t>
            </a:r>
            <a:r>
              <a:rPr lang="it-IT" dirty="0"/>
              <a:t> 4: </a:t>
            </a:r>
            <a:r>
              <a:rPr lang="it-IT" dirty="0" err="1"/>
              <a:t>Hazard</a:t>
            </a:r>
            <a:r>
              <a:rPr lang="it-IT" dirty="0"/>
              <a:t> </a:t>
            </a:r>
            <a:r>
              <a:rPr lang="it-IT" dirty="0" err="1"/>
              <a:t>Computation</a:t>
            </a:r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44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28926"/>
            <a:ext cx="6071972" cy="3134478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2621" y="2773275"/>
            <a:ext cx="6404175" cy="319012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C9D45A48-DA5F-46E7-9880-BC6134C1A83B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28191253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Summary</a:t>
            </a:r>
            <a:endParaRPr lang="en-GB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45</a:t>
            </a:fld>
            <a:endParaRPr lang="it-IT" dirty="0"/>
          </a:p>
        </p:txBody>
      </p:sp>
      <p:sp>
        <p:nvSpPr>
          <p:cNvPr id="6" name="Segnaposto testo 1"/>
          <p:cNvSpPr txBox="1">
            <a:spLocks/>
          </p:cNvSpPr>
          <p:nvPr/>
        </p:nvSpPr>
        <p:spPr>
          <a:xfrm>
            <a:off x="741123" y="1276350"/>
            <a:ext cx="10583863" cy="4286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b="1" i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endParaRPr lang="en-GB" sz="1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Diagramma 2"/>
              <p:cNvGraphicFramePr/>
              <p:nvPr>
                <p:extLst>
                  <p:ext uri="{D42A27DB-BD31-4B8C-83A1-F6EECF244321}">
                    <p14:modId xmlns:p14="http://schemas.microsoft.com/office/powerpoint/2010/main" val="662050618"/>
                  </p:ext>
                </p:extLst>
              </p:nvPr>
            </p:nvGraphicFramePr>
            <p:xfrm>
              <a:off x="1157535" y="2565129"/>
              <a:ext cx="10035184" cy="3927746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3" name="Diagramma 2"/>
              <p:cNvGraphicFramePr/>
              <p:nvPr>
                <p:extLst>
                  <p:ext uri="{D42A27DB-BD31-4B8C-83A1-F6EECF244321}">
                    <p14:modId xmlns:p14="http://schemas.microsoft.com/office/powerpoint/2010/main" val="662050618"/>
                  </p:ext>
                </p:extLst>
              </p:nvPr>
            </p:nvGraphicFramePr>
            <p:xfrm>
              <a:off x="1157535" y="2565129"/>
              <a:ext cx="10035184" cy="3927746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63509523-DF83-4709-A30F-A803B751E78F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12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6557966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BBA2B41-43F7-4424-9C1C-DA49066144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 err="1"/>
              <a:t>References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7D93BD-A1CC-4FF0-97C1-25F02A65D3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/>
              <a:t>Stucchi M., </a:t>
            </a:r>
            <a:r>
              <a:rPr lang="it-IT" dirty="0" err="1"/>
              <a:t>Meletti</a:t>
            </a:r>
            <a:r>
              <a:rPr lang="it-IT" dirty="0"/>
              <a:t> C., Montaldo V., </a:t>
            </a:r>
            <a:r>
              <a:rPr lang="it-IT" dirty="0" err="1"/>
              <a:t>Akinci</a:t>
            </a:r>
            <a:r>
              <a:rPr lang="it-IT" dirty="0"/>
              <a:t> A., </a:t>
            </a:r>
            <a:r>
              <a:rPr lang="it-IT" dirty="0" err="1"/>
              <a:t>Faccioli</a:t>
            </a:r>
            <a:r>
              <a:rPr lang="it-IT" dirty="0"/>
              <a:t> E., Gasperini P., </a:t>
            </a:r>
            <a:r>
              <a:rPr lang="it-IT" dirty="0" err="1"/>
              <a:t>Malagnini</a:t>
            </a:r>
            <a:r>
              <a:rPr lang="it-IT" dirty="0"/>
              <a:t> L., </a:t>
            </a:r>
            <a:r>
              <a:rPr lang="it-IT" dirty="0" err="1"/>
              <a:t>Valensise</a:t>
            </a:r>
            <a:r>
              <a:rPr lang="it-IT" dirty="0"/>
              <a:t> G. (2004). </a:t>
            </a:r>
            <a:r>
              <a:rPr lang="it-IT" i="1" dirty="0"/>
              <a:t>Pericolosità sismica di riferimento per il territorio nazionale MPS04.</a:t>
            </a:r>
            <a:r>
              <a:rPr lang="it-IT" dirty="0"/>
              <a:t> Istituto Nazionale di Geofisica e Vulcanologia (INGV). https://doi.org/10.13127/sh/mps04/ag</a:t>
            </a:r>
            <a:r>
              <a:rPr lang="en-GB" dirty="0"/>
              <a:t>Kramer, S.L. (1996) Geotechnical earthquake engineering. Prentice Hall, Upper Saddle River, N.J.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hlinkClick r:id="rId2"/>
              </a:rPr>
              <a:t>http://zonesismiche.mi.ingv.it/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Italian database 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46</a:t>
            </a:fld>
            <a:endParaRPr lang="it-IT" dirty="0"/>
          </a:p>
        </p:txBody>
      </p:sp>
      <p:sp>
        <p:nvSpPr>
          <p:cNvPr id="6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Introduction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/>
              <a:t>			</a:t>
            </a:r>
            <a:r>
              <a:rPr lang="it-IT" sz="1800" b="1" i="1" u="sng" dirty="0" err="1"/>
              <a:t>Probabilistic</a:t>
            </a:r>
            <a:r>
              <a:rPr lang="it-IT" sz="1800" b="1" i="1" u="sng" dirty="0"/>
              <a:t> </a:t>
            </a:r>
            <a:r>
              <a:rPr lang="it-IT" sz="1800" b="1" i="1" u="sng" dirty="0" err="1"/>
              <a:t>Hazard</a:t>
            </a:r>
            <a:r>
              <a:rPr lang="it-IT" sz="1800" b="1" i="1" u="sng" dirty="0"/>
              <a:t> Model 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8DDD66D-0355-4977-B78B-BFD3A0A4E2AA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5177427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testo 1">
                <a:extLst>
                  <a:ext uri="{FF2B5EF4-FFF2-40B4-BE49-F238E27FC236}">
                    <a16:creationId xmlns:a16="http://schemas.microsoft.com/office/drawing/2014/main" id="{EBBA2B41-43F7-4424-9C1C-DA49066144AB}"/>
                  </a:ext>
                </a:extLst>
              </p:cNvPr>
              <p:cNvSpPr>
                <a:spLocks noGrp="1"/>
              </p:cNvSpPr>
              <p:nvPr>
                <p:ph type="body" sz="quarter" idx="11"/>
              </p:nvPr>
            </p:nvSpPr>
            <p:spPr>
              <a:xfrm>
                <a:off x="741119" y="2052638"/>
                <a:ext cx="10583863" cy="1383982"/>
              </a:xfrm>
            </p:spPr>
            <p:txBody>
              <a:bodyPr/>
              <a:lstStyle/>
              <a:p>
                <a:r>
                  <a:rPr lang="it-IT" dirty="0"/>
                  <a:t>Total </a:t>
                </a:r>
                <a:r>
                  <a:rPr lang="it-IT" dirty="0" err="1"/>
                  <a:t>Probability</a:t>
                </a:r>
                <a:r>
                  <a:rPr lang="it-IT" dirty="0"/>
                  <a:t> </a:t>
                </a:r>
                <a:r>
                  <a:rPr lang="it-IT" dirty="0" err="1"/>
                  <a:t>Theorem</a:t>
                </a:r>
                <a:r>
                  <a:rPr lang="it-IT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" name="Segnaposto testo 1">
                <a:extLst>
                  <a:ext uri="{FF2B5EF4-FFF2-40B4-BE49-F238E27FC236}">
                    <a16:creationId xmlns:a16="http://schemas.microsoft.com/office/drawing/2014/main" xmlns="" id="{EBBA2B41-43F7-4424-9C1C-DA4906614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1"/>
              </p:nvPr>
            </p:nvSpPr>
            <p:spPr>
              <a:xfrm>
                <a:off x="741119" y="2052638"/>
                <a:ext cx="10583863" cy="1383982"/>
              </a:xfrm>
              <a:blipFill rotWithShape="0">
                <a:blip r:embed="rId2"/>
                <a:stretch>
                  <a:fillRect l="-749" t="-52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>
                <a:extLst>
                  <a:ext uri="{FF2B5EF4-FFF2-40B4-BE49-F238E27FC236}">
                    <a16:creationId xmlns:a16="http://schemas.microsoft.com/office/drawing/2014/main" id="{5D7D93BD-A1CC-4FF0-97C1-25F02A65D33A}"/>
                  </a:ext>
                </a:extLst>
              </p:cNvPr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19" y="4027487"/>
                <a:ext cx="10147858" cy="2255520"/>
              </a:xfrm>
            </p:spPr>
            <p:txBody>
              <a:bodyPr/>
              <a:lstStyle/>
              <a:p>
                <a:r>
                  <a:rPr lang="it-IT" dirty="0"/>
                  <a:t>Individual </a:t>
                </a:r>
                <a:r>
                  <a:rPr lang="it-IT" dirty="0" err="1"/>
                  <a:t>probabilities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sym typeface="Wingdings" panose="05000000000000000000" pitchFamily="2" charset="2"/>
                  </a:rPr>
                  <a:t>Probability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Density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Function</a:t>
                </a:r>
                <a:r>
                  <a:rPr lang="it-IT" dirty="0">
                    <a:sym typeface="Wingdings" panose="05000000000000000000" pitchFamily="2" charset="2"/>
                  </a:rPr>
                  <a:t> (PDF),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𝑓</m:t>
                    </m:r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𝑥</m:t>
                    </m:r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endParaRPr lang="it-IT" dirty="0">
                  <a:sym typeface="Wingdings" panose="05000000000000000000" pitchFamily="2" charset="2"/>
                </a:endParaRPr>
              </a:p>
              <a:p>
                <a:endParaRPr lang="it-IT" dirty="0">
                  <a:sym typeface="Wingdings" panose="05000000000000000000" pitchFamily="2" charset="2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dirty="0"/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dirty="0"/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dirty="0"/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dirty="0"/>
              </a:p>
              <a:p>
                <a:r>
                  <a:rPr lang="it-IT" dirty="0"/>
                  <a:t>   </a:t>
                </a:r>
                <a:r>
                  <a:rPr lang="it-IT" dirty="0" err="1"/>
                  <a:t>Uniform</a:t>
                </a:r>
                <a:r>
                  <a:rPr lang="it-IT" dirty="0"/>
                  <a:t> Distribution 		  </a:t>
                </a:r>
                <a:r>
                  <a:rPr lang="it-IT" dirty="0" err="1"/>
                  <a:t>Normal</a:t>
                </a:r>
                <a:r>
                  <a:rPr lang="it-IT" dirty="0"/>
                  <a:t> Distribution		</a:t>
                </a:r>
                <a:r>
                  <a:rPr lang="it-IT" dirty="0" err="1"/>
                  <a:t>Lognormal</a:t>
                </a:r>
                <a:r>
                  <a:rPr lang="it-IT" dirty="0"/>
                  <a:t> Distribution</a:t>
                </a:r>
                <a:endParaRPr lang="en-GB" dirty="0"/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en-GB" dirty="0"/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en-GB" dirty="0"/>
              </a:p>
            </p:txBody>
          </p:sp>
        </mc:Choice>
        <mc:Fallback xmlns="">
          <p:sp>
            <p:nvSpPr>
              <p:cNvPr id="3" name="Segnaposto testo 2">
                <a:extLst>
                  <a:ext uri="{FF2B5EF4-FFF2-40B4-BE49-F238E27FC236}">
                    <a16:creationId xmlns:a16="http://schemas.microsoft.com/office/drawing/2014/main" xmlns="" id="{5D7D93BD-A1CC-4FF0-97C1-25F02A65D3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19" y="4027487"/>
                <a:ext cx="10147858" cy="2255520"/>
              </a:xfrm>
              <a:blipFill rotWithShape="0">
                <a:blip r:embed="rId3"/>
                <a:stretch>
                  <a:fillRect l="-541" t="-2703" b="-1891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B75892C-5A7B-4697-93DD-0BFF705E8B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Probability</a:t>
            </a:r>
            <a:r>
              <a:rPr lang="it-IT" dirty="0"/>
              <a:t> </a:t>
            </a:r>
            <a:r>
              <a:rPr lang="it-IT" dirty="0" err="1"/>
              <a:t>Theory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47</a:t>
            </a:fld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360" y="4514724"/>
            <a:ext cx="2327591" cy="1662046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038" y="4590925"/>
            <a:ext cx="2478802" cy="1584110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164" y="4437363"/>
            <a:ext cx="1737672" cy="1737672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1718035" y="1423287"/>
            <a:ext cx="346249" cy="4863405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GB" sz="1050" i="1" dirty="0">
                <a:latin typeface="Arial" panose="020B0604020202020204" pitchFamily="34" charset="0"/>
                <a:cs typeface="Arial" panose="020B0604020202020204" pitchFamily="34" charset="0"/>
              </a:rPr>
              <a:t>See also: </a:t>
            </a:r>
            <a:r>
              <a:rPr lang="en-GB" sz="1050" i="1" dirty="0">
                <a:latin typeface="Arial" panose="020B0604020202020204" pitchFamily="34" charset="0"/>
                <a:cs typeface="Arial" panose="020B0604020202020204" pitchFamily="34" charset="0"/>
                <a:hlinkClick r:id="rId7" tooltip="Probability density functions"/>
              </a:rPr>
              <a:t>https://en.wikipedia.org/wiki/PDF</a:t>
            </a:r>
            <a:endParaRPr lang="en-GB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2596EB8-13F4-41A2-8F11-F4C5EEC5F505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8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1466771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testo 1">
                <a:extLst>
                  <a:ext uri="{FF2B5EF4-FFF2-40B4-BE49-F238E27FC236}">
                    <a16:creationId xmlns:a16="http://schemas.microsoft.com/office/drawing/2014/main" id="{EBBA2B41-43F7-4424-9C1C-DA49066144AB}"/>
                  </a:ext>
                </a:extLst>
              </p:cNvPr>
              <p:cNvSpPr>
                <a:spLocks noGrp="1"/>
              </p:cNvSpPr>
              <p:nvPr>
                <p:ph type="body" sz="quarter" idx="11"/>
              </p:nvPr>
            </p:nvSpPr>
            <p:spPr>
              <a:xfrm>
                <a:off x="741119" y="2052638"/>
                <a:ext cx="10583863" cy="1383982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=∫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𝑑𝑥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</a:rPr>
                        <m:t>Φ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" name="Segnaposto testo 1">
                <a:extLst>
                  <a:ext uri="{FF2B5EF4-FFF2-40B4-BE49-F238E27FC236}">
                    <a16:creationId xmlns:a16="http://schemas.microsoft.com/office/drawing/2014/main" xmlns="" id="{EBBA2B41-43F7-4424-9C1C-DA4906614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1"/>
              </p:nvPr>
            </p:nvSpPr>
            <p:spPr>
              <a:xfrm>
                <a:off x="741119" y="2052638"/>
                <a:ext cx="10583863" cy="1383982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7D93BD-A1CC-4FF0-97C1-25F02A65D3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119" y="4027487"/>
            <a:ext cx="10147858" cy="2255520"/>
          </a:xfrm>
        </p:spPr>
        <p:txBody>
          <a:bodyPr/>
          <a:lstStyle/>
          <a:p>
            <a:r>
              <a:rPr lang="it-IT" dirty="0" err="1"/>
              <a:t>Probabilities</a:t>
            </a:r>
            <a:r>
              <a:rPr lang="it-IT" dirty="0"/>
              <a:t> of </a:t>
            </a:r>
            <a:r>
              <a:rPr lang="it-IT" dirty="0" err="1"/>
              <a:t>exceeding</a:t>
            </a:r>
            <a:r>
              <a:rPr lang="it-IT" dirty="0"/>
              <a:t> or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exceeding</a:t>
            </a:r>
            <a:r>
              <a:rPr lang="it-IT" dirty="0"/>
              <a:t> </a:t>
            </a:r>
            <a:r>
              <a:rPr lang="it-IT" dirty="0" err="1"/>
              <a:t>given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i</a:t>
            </a:r>
            <a:endParaRPr lang="it-IT" dirty="0">
              <a:sym typeface="Wingdings" panose="05000000000000000000" pitchFamily="2" charset="2"/>
            </a:endParaRPr>
          </a:p>
          <a:p>
            <a:endParaRPr lang="it-IT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it-IT" dirty="0"/>
          </a:p>
          <a:p>
            <a:r>
              <a:rPr lang="it-IT" dirty="0"/>
              <a:t>   </a:t>
            </a:r>
            <a:r>
              <a:rPr lang="it-IT" dirty="0" err="1"/>
              <a:t>Uniform</a:t>
            </a:r>
            <a:r>
              <a:rPr lang="it-IT" dirty="0"/>
              <a:t> Distribution 		  </a:t>
            </a:r>
            <a:r>
              <a:rPr lang="it-IT" dirty="0" err="1"/>
              <a:t>Normal</a:t>
            </a:r>
            <a:r>
              <a:rPr lang="it-IT" dirty="0"/>
              <a:t> Distribution		</a:t>
            </a:r>
            <a:r>
              <a:rPr lang="it-IT" dirty="0" err="1"/>
              <a:t>Lognormal</a:t>
            </a:r>
            <a:r>
              <a:rPr lang="it-IT" dirty="0"/>
              <a:t> Distribution</a:t>
            </a:r>
            <a:endParaRPr lang="en-GB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B75892C-5A7B-4697-93DD-0BFF705E8B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Probability</a:t>
            </a:r>
            <a:r>
              <a:rPr lang="it-IT" dirty="0"/>
              <a:t> </a:t>
            </a:r>
            <a:r>
              <a:rPr lang="it-IT" dirty="0" err="1"/>
              <a:t>Theory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48</a:t>
            </a:fld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360" y="4514724"/>
            <a:ext cx="2327591" cy="1662046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038" y="4590925"/>
            <a:ext cx="2478802" cy="1584110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164" y="4437363"/>
            <a:ext cx="1737672" cy="1737672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1718035" y="1423287"/>
            <a:ext cx="346249" cy="4863405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GB" sz="1050" i="1" dirty="0">
                <a:latin typeface="Arial" panose="020B0604020202020204" pitchFamily="34" charset="0"/>
                <a:cs typeface="Arial" panose="020B0604020202020204" pitchFamily="34" charset="0"/>
              </a:rPr>
              <a:t>See also: </a:t>
            </a:r>
            <a:r>
              <a:rPr lang="en-GB" sz="1050" i="1" dirty="0">
                <a:latin typeface="Arial" panose="020B0604020202020204" pitchFamily="34" charset="0"/>
                <a:cs typeface="Arial" panose="020B0604020202020204" pitchFamily="34" charset="0"/>
                <a:hlinkClick r:id="rId6" tooltip="Probability density functions"/>
              </a:rPr>
              <a:t>https://en.wikipedia.org/wiki/PDF</a:t>
            </a:r>
            <a:endParaRPr lang="en-GB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Connettore 2 10" title="Standard Normal CDF"/>
          <p:cNvCxnSpPr/>
          <p:nvPr/>
        </p:nvCxnSpPr>
        <p:spPr>
          <a:xfrm flipV="1">
            <a:off x="6286500" y="2560320"/>
            <a:ext cx="266700" cy="358140"/>
          </a:xfrm>
          <a:prstGeom prst="straightConnector1">
            <a:avLst/>
          </a:prstGeom>
          <a:ln w="25400">
            <a:solidFill>
              <a:srgbClr val="A0162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/>
          <p:cNvSpPr txBox="1"/>
          <p:nvPr/>
        </p:nvSpPr>
        <p:spPr>
          <a:xfrm>
            <a:off x="4625340" y="2936608"/>
            <a:ext cx="24917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rgbClr val="A016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 </a:t>
            </a:r>
            <a:r>
              <a:rPr lang="it-IT" sz="1600" b="1" dirty="0" err="1">
                <a:solidFill>
                  <a:srgbClr val="A016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</a:t>
            </a:r>
            <a:r>
              <a:rPr lang="it-IT" sz="1600" b="1" dirty="0">
                <a:solidFill>
                  <a:srgbClr val="A016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CDF</a:t>
            </a:r>
            <a:endParaRPr lang="en-GB" sz="1600" b="1" dirty="0">
              <a:solidFill>
                <a:srgbClr val="A016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Ovale 14"/>
          <p:cNvSpPr/>
          <p:nvPr/>
        </p:nvSpPr>
        <p:spPr>
          <a:xfrm>
            <a:off x="6888480" y="1952867"/>
            <a:ext cx="845820" cy="883970"/>
          </a:xfrm>
          <a:prstGeom prst="ellipse">
            <a:avLst/>
          </a:prstGeom>
          <a:noFill/>
          <a:ln w="254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ttore 2 15" title="Standard Normal CDF"/>
          <p:cNvCxnSpPr/>
          <p:nvPr/>
        </p:nvCxnSpPr>
        <p:spPr>
          <a:xfrm flipH="1" flipV="1">
            <a:off x="7658100" y="2836837"/>
            <a:ext cx="335899" cy="211772"/>
          </a:xfrm>
          <a:prstGeom prst="straightConnector1">
            <a:avLst/>
          </a:prstGeom>
          <a:ln w="25400">
            <a:solidFill>
              <a:srgbClr val="A0162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/>
          <p:cNvSpPr txBox="1"/>
          <p:nvPr/>
        </p:nvSpPr>
        <p:spPr>
          <a:xfrm>
            <a:off x="7993999" y="2923223"/>
            <a:ext cx="24917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rgbClr val="A016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Z-Value</a:t>
            </a:r>
            <a:endParaRPr lang="en-GB" sz="1600" b="1" dirty="0">
              <a:solidFill>
                <a:srgbClr val="A016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3F928B5-EE3D-4C3E-9382-0B9E37F1A48E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7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1191240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testo 3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741122" y="2481263"/>
                <a:ext cx="10185378" cy="585262"/>
              </a:xfrm>
            </p:spPr>
            <p:txBody>
              <a:bodyPr/>
              <a:lstStyle/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it-IT" dirty="0">
                    <a:latin typeface="Adobe Caslon Pro"/>
                  </a:rPr>
                  <a:t>PEER ~ Pacific </a:t>
                </a:r>
                <a:r>
                  <a:rPr lang="it-IT" dirty="0" err="1">
                    <a:latin typeface="Adobe Caslon Pro"/>
                  </a:rPr>
                  <a:t>Earthquake</a:t>
                </a:r>
                <a:r>
                  <a:rPr lang="it-IT" dirty="0">
                    <a:latin typeface="Adobe Caslon Pro"/>
                  </a:rPr>
                  <a:t> Engineering </a:t>
                </a:r>
                <a:r>
                  <a:rPr lang="it-IT" dirty="0" err="1">
                    <a:latin typeface="Adobe Caslon Pro"/>
                  </a:rPr>
                  <a:t>Research</a:t>
                </a:r>
                <a:r>
                  <a:rPr lang="it-IT" dirty="0">
                    <a:latin typeface="Adobe Caslon Pro"/>
                  </a:rPr>
                  <a:t> center – </a:t>
                </a:r>
                <a:r>
                  <a:rPr lang="it-IT" dirty="0" err="1">
                    <a:latin typeface="Adobe Caslon Pro"/>
                  </a:rPr>
                  <a:t>analytical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approaches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based</a:t>
                </a:r>
                <a:r>
                  <a:rPr lang="it-IT" b="1" dirty="0">
                    <a:latin typeface="Adobe Caslon Pro"/>
                  </a:rPr>
                  <a:t> on </a:t>
                </a:r>
                <a:r>
                  <a:rPr lang="it-IT" b="1" dirty="0" err="1">
                    <a:latin typeface="Adobe Caslon Pro"/>
                  </a:rPr>
                  <a:t>total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probability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b="1" dirty="0" err="1">
                    <a:latin typeface="Adobe Caslon Pro"/>
                  </a:rPr>
                  <a:t>theorem</a:t>
                </a:r>
                <a:r>
                  <a:rPr lang="it-IT" b="1" dirty="0">
                    <a:latin typeface="Adobe Caslon Pro"/>
                  </a:rPr>
                  <a:t> </a:t>
                </a:r>
                <a:r>
                  <a:rPr lang="it-IT" dirty="0">
                    <a:latin typeface="Adobe Caslon Pro"/>
                  </a:rPr>
                  <a:t>for the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yearly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mean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numebr</a:t>
                </a:r>
                <a:r>
                  <a:rPr lang="it-IT" i="1" dirty="0">
                    <a:latin typeface="Adobe Caslon Pro"/>
                  </a:rPr>
                  <a:t> of events of a </a:t>
                </a:r>
                <a:r>
                  <a:rPr lang="it-IT" i="1" dirty="0" err="1">
                    <a:latin typeface="Adobe Caslon Pro"/>
                  </a:rPr>
                  <a:t>selected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decision</a:t>
                </a:r>
                <a:r>
                  <a:rPr lang="it-IT" i="1" dirty="0">
                    <a:latin typeface="Adobe Caslon Pro"/>
                  </a:rPr>
                  <a:t> </a:t>
                </a:r>
                <a:r>
                  <a:rPr lang="it-IT" i="1" dirty="0" err="1">
                    <a:latin typeface="Adobe Caslon Pro"/>
                  </a:rPr>
                  <a:t>variable</a:t>
                </a:r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endParaRPr lang="it-IT" i="1" dirty="0">
                  <a:latin typeface="Adobe Caslon Pro"/>
                </a:endParaRPr>
              </a:p>
              <a:p>
                <a:endParaRPr lang="it-IT" i="1" dirty="0">
                  <a:latin typeface="Adobe Caslon Pro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it-IT" dirty="0">
                    <a:latin typeface="Adobe Caslon Pro"/>
                  </a:rPr>
                  <a:t>with the </a:t>
                </a:r>
                <a:r>
                  <a:rPr lang="it-IT" dirty="0" err="1">
                    <a:latin typeface="Adobe Caslon Pro"/>
                  </a:rPr>
                  <a:t>underlying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assumptions</a:t>
                </a:r>
                <a:r>
                  <a:rPr lang="it-IT" dirty="0">
                    <a:latin typeface="Adobe Caslon Pro"/>
                  </a:rPr>
                  <a:t> of:</a:t>
                </a:r>
              </a:p>
              <a:p>
                <a:r>
                  <a:rPr lang="it-IT" dirty="0">
                    <a:latin typeface="Adobe Caslon Pro"/>
                  </a:rPr>
                  <a:t>	- </a:t>
                </a:r>
                <a:r>
                  <a:rPr lang="it-IT" dirty="0" err="1">
                    <a:latin typeface="Adobe Caslon Pro"/>
                  </a:rPr>
                  <a:t>Markovian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structure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>
                    <a:latin typeface="Adobe Caslon Pro"/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𝐷𝑉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    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𝐸𝐷𝑃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𝐼𝑀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|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𝐷𝑀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𝑑𝑚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  ;</m:t>
                    </m:r>
                    <m:r>
                      <a:rPr lang="it-IT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𝐷</m:t>
                    </m:r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𝑀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    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𝐼𝑀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|</m:t>
                    </m:r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𝐸𝐷𝑃</m:t>
                    </m:r>
                    <m:r>
                      <a:rPr lang="it-IT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𝑒𝑑𝑝</m:t>
                    </m:r>
                  </m:oMath>
                </a14:m>
                <a:r>
                  <a:rPr lang="it-IT" dirty="0">
                    <a:latin typeface="Adobe Caslon Pro"/>
                  </a:rPr>
                  <a:t>;</a:t>
                </a:r>
              </a:p>
              <a:p>
                <a:r>
                  <a:rPr lang="it-IT" dirty="0">
                    <a:latin typeface="Adobe Caslon Pro"/>
                  </a:rPr>
                  <a:t>	- No-aging </a:t>
                </a:r>
                <a:r>
                  <a:rPr lang="it-IT" dirty="0" err="1">
                    <a:latin typeface="Adobe Caslon Pro"/>
                  </a:rPr>
                  <a:t>effects</a:t>
                </a:r>
                <a:r>
                  <a:rPr lang="it-IT" dirty="0">
                    <a:latin typeface="Adobe Caslon Pro"/>
                  </a:rPr>
                  <a:t> on </a:t>
                </a:r>
                <a:r>
                  <a:rPr lang="it-IT" dirty="0" err="1">
                    <a:latin typeface="Adobe Caslon Pro"/>
                  </a:rPr>
                  <a:t>structures</a:t>
                </a:r>
                <a:r>
                  <a:rPr lang="it-IT" dirty="0">
                    <a:latin typeface="Adobe Caslon Pro"/>
                  </a:rPr>
                  <a:t>;</a:t>
                </a:r>
              </a:p>
              <a:p>
                <a:r>
                  <a:rPr lang="it-IT" dirty="0">
                    <a:latin typeface="Adobe Caslon Pro"/>
                  </a:rPr>
                  <a:t>	- </a:t>
                </a:r>
                <a:r>
                  <a:rPr lang="it-IT" dirty="0" err="1">
                    <a:latin typeface="Adobe Caslon Pro"/>
                  </a:rPr>
                  <a:t>Poisson’s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processes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>
                    <a:latin typeface="Adobe Caslon Pro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latin typeface="Adobe Caslon Pro"/>
                    <a:sym typeface="Wingdings" panose="05000000000000000000" pitchFamily="2" charset="2"/>
                  </a:rPr>
                  <a:t>m</a:t>
                </a:r>
                <a:r>
                  <a:rPr lang="it-IT" dirty="0" err="1">
                    <a:latin typeface="Adobe Caslon Pro"/>
                  </a:rPr>
                  <a:t>emoryless</a:t>
                </a:r>
                <a:r>
                  <a:rPr lang="it-IT" dirty="0">
                    <a:latin typeface="Adobe Caslon Pro"/>
                  </a:rPr>
                  <a:t> </a:t>
                </a:r>
                <a:r>
                  <a:rPr lang="it-IT" dirty="0" err="1">
                    <a:latin typeface="Adobe Caslon Pro"/>
                  </a:rPr>
                  <a:t>seismic</a:t>
                </a:r>
                <a:r>
                  <a:rPr lang="it-IT" dirty="0">
                    <a:latin typeface="Adobe Caslon Pro"/>
                  </a:rPr>
                  <a:t> events.</a:t>
                </a:r>
              </a:p>
              <a:p>
                <a:endParaRPr lang="it-IT" dirty="0">
                  <a:latin typeface="Adobe Caslon Pro"/>
                </a:endParaRPr>
              </a:p>
            </p:txBody>
          </p:sp>
        </mc:Choice>
        <mc:Fallback>
          <p:sp>
            <p:nvSpPr>
              <p:cNvPr id="4" name="Segnaposto tes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741122" y="2481263"/>
                <a:ext cx="10185378" cy="585262"/>
              </a:xfrm>
              <a:blipFill>
                <a:blip r:embed="rId3"/>
                <a:stretch>
                  <a:fillRect l="-419" t="-9375" b="-591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5</a:t>
            </a:fld>
            <a:endParaRPr lang="it-IT" dirty="0">
              <a:latin typeface="Adobe Caslon Pro"/>
            </a:endParaRPr>
          </a:p>
        </p:txBody>
      </p: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/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6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1" y="1903655"/>
            <a:ext cx="6746875" cy="428625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The </a:t>
            </a:r>
            <a:r>
              <a:rPr lang="it-IT" b="1" dirty="0">
                <a:latin typeface="Adobe Caslon Pro"/>
              </a:rPr>
              <a:t>PEER-PBEE</a:t>
            </a:r>
            <a:r>
              <a:rPr lang="it-IT" dirty="0">
                <a:latin typeface="Adobe Caslon Pro"/>
              </a:rPr>
              <a:t> Framework</a:t>
            </a:r>
            <a:endParaRPr lang="en-GB" dirty="0">
              <a:latin typeface="Adobe Caslon Pro"/>
            </a:endParaRP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BA9E1E84-F6D2-4B36-BB2F-C8F04048C3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84346" y="3977856"/>
            <a:ext cx="7305675" cy="80962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5948F14F-C438-493F-9622-D6F3F03801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92997" y="3396831"/>
            <a:ext cx="3505200" cy="581025"/>
          </a:xfrm>
          <a:prstGeom prst="rect">
            <a:avLst/>
          </a:prstGeom>
        </p:spPr>
      </p:pic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36A462F5-F6A8-48F8-9C1E-4287AF852735}"/>
              </a:ext>
            </a:extLst>
          </p:cNvPr>
          <p:cNvCxnSpPr>
            <a:cxnSpLocks/>
          </p:cNvCxnSpPr>
          <p:nvPr/>
        </p:nvCxnSpPr>
        <p:spPr>
          <a:xfrm>
            <a:off x="4000982" y="3066525"/>
            <a:ext cx="5389039" cy="0"/>
          </a:xfrm>
          <a:prstGeom prst="line">
            <a:avLst/>
          </a:prstGeom>
          <a:ln w="57150">
            <a:solidFill>
              <a:srgbClr val="A016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e 18">
            <a:extLst>
              <a:ext uri="{FF2B5EF4-FFF2-40B4-BE49-F238E27FC236}">
                <a16:creationId xmlns:a16="http://schemas.microsoft.com/office/drawing/2014/main" id="{A9798A96-EC9F-4963-AFC5-E8AD30D9B966}"/>
              </a:ext>
            </a:extLst>
          </p:cNvPr>
          <p:cNvSpPr/>
          <p:nvPr/>
        </p:nvSpPr>
        <p:spPr>
          <a:xfrm>
            <a:off x="1944545" y="4062975"/>
            <a:ext cx="901003" cy="585261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dobe Caslon Pro"/>
            </a:endParaRPr>
          </a:p>
        </p:txBody>
      </p:sp>
      <p:cxnSp>
        <p:nvCxnSpPr>
          <p:cNvPr id="20" name="Connettore 2 19" title="Standard Normal CDF">
            <a:extLst>
              <a:ext uri="{FF2B5EF4-FFF2-40B4-BE49-F238E27FC236}">
                <a16:creationId xmlns:a16="http://schemas.microsoft.com/office/drawing/2014/main" id="{FFAF0166-D275-4785-BAF8-DED6C79EFCA8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2395047" y="3066525"/>
            <a:ext cx="1548060" cy="996450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magine 14">
            <a:extLst>
              <a:ext uri="{FF2B5EF4-FFF2-40B4-BE49-F238E27FC236}">
                <a16:creationId xmlns:a16="http://schemas.microsoft.com/office/drawing/2014/main" id="{046D6BDF-61DA-40FA-B352-4892602A31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37205" y="5360223"/>
            <a:ext cx="327508" cy="347560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B5F38166-FAD1-4C03-B3D5-FCF70333219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13609" y="5349590"/>
            <a:ext cx="327508" cy="34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583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6</a:t>
            </a:fld>
            <a:endParaRPr lang="it-IT" dirty="0">
              <a:latin typeface="Adobe Caslon Pro"/>
            </a:endParaRPr>
          </a:p>
        </p:txBody>
      </p: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/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1" y="1903655"/>
            <a:ext cx="6746875" cy="428625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The </a:t>
            </a:r>
            <a:r>
              <a:rPr lang="it-IT" b="1" dirty="0">
                <a:latin typeface="Adobe Caslon Pro"/>
              </a:rPr>
              <a:t>PEER-PBEE</a:t>
            </a:r>
            <a:r>
              <a:rPr lang="it-IT" dirty="0">
                <a:latin typeface="Adobe Caslon Pro"/>
              </a:rPr>
              <a:t> Framework</a:t>
            </a:r>
            <a:endParaRPr lang="en-GB" dirty="0">
              <a:latin typeface="Adobe Caslon Pro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Segnaposto testo 3">
                <a:extLst>
                  <a:ext uri="{FF2B5EF4-FFF2-40B4-BE49-F238E27FC236}">
                    <a16:creationId xmlns:a16="http://schemas.microsoft.com/office/drawing/2014/main" id="{FE8F4DBA-6A12-4C54-8CF4-1BA83134FA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121" y="3760232"/>
                <a:ext cx="11450878" cy="28007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rtl="0" eaLnBrk="1" fontAlgn="base" hangingPunct="1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1" fontAlgn="base" hangingPunct="1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lnSpc>
                    <a:spcPct val="100000"/>
                  </a:lnSpc>
                </a:pPr>
                <a:r>
                  <a:rPr lang="en-US" dirty="0">
                    <a:latin typeface="Adobe Caslon Pro"/>
                  </a:rPr>
                  <a:t>where </a:t>
                </a:r>
                <a:endParaRPr lang="it-IT" dirty="0">
                  <a:latin typeface="Adobe Caslon Pro"/>
                </a:endParaRP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Adobe Caslon Pro"/>
                      </a:rPr>
                      <m:t>𝑖𝑚</m:t>
                    </m:r>
                  </m:oMath>
                </a14:m>
                <a:r>
                  <a:rPr lang="en-US" dirty="0">
                    <a:latin typeface="Adobe Caslon Pro"/>
                  </a:rPr>
                  <a:t> is an intensity measure (e.g., peak ground acceleration, spectral acceleration, etc.);</a:t>
                </a: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Adobe Caslon Pro"/>
                      </a:rPr>
                      <m:t>𝑒𝑑𝑝</m:t>
                    </m:r>
                  </m:oMath>
                </a14:m>
                <a:r>
                  <a:rPr lang="en-US" dirty="0">
                    <a:latin typeface="Adobe Caslon Pro"/>
                  </a:rPr>
                  <a:t> is an engineering demand parameter (e.g., </a:t>
                </a:r>
                <a:r>
                  <a:rPr lang="en-US" dirty="0" err="1">
                    <a:latin typeface="Adobe Caslon Pro"/>
                  </a:rPr>
                  <a:t>interstorey</a:t>
                </a:r>
                <a:r>
                  <a:rPr lang="en-US" dirty="0">
                    <a:latin typeface="Adobe Caslon Pro"/>
                  </a:rPr>
                  <a:t> drift);</a:t>
                </a: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Adobe Caslon Pro"/>
                      </a:rPr>
                      <m:t>𝑑</m:t>
                    </m:r>
                  </m:oMath>
                </a14:m>
                <a:r>
                  <a:rPr lang="en-US" dirty="0">
                    <a:latin typeface="Adobe Caslon Pro"/>
                  </a:rPr>
                  <a:t> is a damage measure (e.g., minor, medium, extensive, collapse);</a:t>
                </a: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Adobe Caslon Pro"/>
                      </a:rPr>
                      <m:t>𝑑𝑣</m:t>
                    </m:r>
                  </m:oMath>
                </a14:m>
                <a:r>
                  <a:rPr lang="en-US" dirty="0">
                    <a:latin typeface="Adobe Caslon Pro"/>
                  </a:rPr>
                  <a:t> is a decision variable (e.g., monetary losses, fatalities, etc.);</a:t>
                </a: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it-IT" dirty="0" smtClean="0">
                        <a:latin typeface="Adobe Caslon Pro"/>
                      </a:rPr>
                      <m:t>𝜆</m:t>
                    </m:r>
                    <m:r>
                      <a:rPr lang="en-US" dirty="0">
                        <a:latin typeface="Adobe Caslon Pro"/>
                      </a:rPr>
                      <m:t>(</m:t>
                    </m:r>
                    <m:r>
                      <a:rPr lang="en-US" dirty="0">
                        <a:latin typeface="Adobe Caslon Pro"/>
                      </a:rPr>
                      <m:t>𝑥</m:t>
                    </m:r>
                    <m:r>
                      <a:rPr lang="en-US" dirty="0">
                        <a:latin typeface="Adobe Caslon Pro"/>
                      </a:rPr>
                      <m:t>)</m:t>
                    </m:r>
                  </m:oMath>
                </a14:m>
                <a:r>
                  <a:rPr lang="en-US" dirty="0">
                    <a:latin typeface="Adobe Caslon Pro"/>
                  </a:rPr>
                  <a:t> is the mean annual rate of events exceeding a given threshold for a given variable </a:t>
                </a:r>
                <a14:m>
                  <m:oMath xmlns:m="http://schemas.openxmlformats.org/officeDocument/2006/math">
                    <m:r>
                      <a:rPr lang="en-US" dirty="0">
                        <a:latin typeface="Adobe Caslon Pro"/>
                      </a:rPr>
                      <m:t>𝑥</m:t>
                    </m:r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r>
                  <a:rPr lang="en-US" dirty="0">
                    <a:latin typeface="Adobe Caslon Pro"/>
                  </a:rPr>
                  <a:t> </a:t>
                </a:r>
                <a:endParaRPr lang="it-IT" dirty="0">
                  <a:latin typeface="Adobe Caslon Pro"/>
                </a:endParaRPr>
              </a:p>
              <a:p>
                <a:pPr algn="just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n-US" dirty="0">
                        <a:latin typeface="Adobe Caslon Pro"/>
                      </a:rPr>
                      <m:t>𝐺</m:t>
                    </m:r>
                    <m:r>
                      <a:rPr lang="en-US" dirty="0">
                        <a:latin typeface="Adobe Caslon Pro"/>
                      </a:rPr>
                      <m:t>(</m:t>
                    </m:r>
                    <m:r>
                      <a:rPr lang="en-US" dirty="0">
                        <a:latin typeface="Adobe Caslon Pro"/>
                      </a:rPr>
                      <m:t>𝑦</m:t>
                    </m:r>
                    <m:r>
                      <a:rPr lang="it-IT" dirty="0">
                        <a:latin typeface="Adobe Caslon Pro"/>
                      </a:rPr>
                      <m:t>|</m:t>
                    </m:r>
                    <m:r>
                      <a:rPr lang="en-US" dirty="0">
                        <a:latin typeface="Adobe Caslon Pro"/>
                      </a:rPr>
                      <m:t>𝑥</m:t>
                    </m:r>
                    <m:r>
                      <a:rPr lang="en-US" dirty="0">
                        <a:latin typeface="Adobe Caslon Pro"/>
                      </a:rPr>
                      <m:t>) = </m:t>
                    </m:r>
                    <m:r>
                      <a:rPr lang="en-US" dirty="0">
                        <a:latin typeface="Adobe Caslon Pro"/>
                      </a:rPr>
                      <m:t>𝑃</m:t>
                    </m:r>
                    <m:r>
                      <a:rPr lang="en-US" dirty="0">
                        <a:latin typeface="Adobe Caslon Pro"/>
                      </a:rPr>
                      <m:t>(</m:t>
                    </m:r>
                    <m:r>
                      <a:rPr lang="en-US" dirty="0">
                        <a:latin typeface="Adobe Caslon Pro"/>
                      </a:rPr>
                      <m:t>𝑌</m:t>
                    </m:r>
                    <m:r>
                      <a:rPr lang="it-IT" dirty="0">
                        <a:latin typeface="Adobe Caslon Pro"/>
                      </a:rPr>
                      <m:t>≥</m:t>
                    </m:r>
                    <m:r>
                      <a:rPr lang="en-US" dirty="0">
                        <a:latin typeface="Adobe Caslon Pro"/>
                      </a:rPr>
                      <m:t> </m:t>
                    </m:r>
                    <m:r>
                      <a:rPr lang="en-US" dirty="0" err="1">
                        <a:latin typeface="Adobe Caslon Pro"/>
                      </a:rPr>
                      <m:t>𝑦</m:t>
                    </m:r>
                    <m:r>
                      <a:rPr lang="it-IT" dirty="0">
                        <a:latin typeface="Adobe Caslon Pro"/>
                      </a:rPr>
                      <m:t>|</m:t>
                    </m:r>
                    <m:r>
                      <a:rPr lang="en-US" dirty="0" err="1">
                        <a:latin typeface="Adobe Caslon Pro"/>
                      </a:rPr>
                      <m:t>𝑋</m:t>
                    </m:r>
                    <m:r>
                      <a:rPr lang="en-US" dirty="0">
                        <a:latin typeface="Adobe Caslon Pro"/>
                      </a:rPr>
                      <m:t> = </m:t>
                    </m:r>
                    <m:r>
                      <a:rPr lang="en-US" dirty="0">
                        <a:latin typeface="Adobe Caslon Pro"/>
                      </a:rPr>
                      <m:t>𝑥</m:t>
                    </m:r>
                    <m:r>
                      <a:rPr lang="en-US" dirty="0">
                        <a:latin typeface="Adobe Caslon Pro"/>
                      </a:rPr>
                      <m:t>)</m:t>
                    </m:r>
                  </m:oMath>
                </a14:m>
                <a:r>
                  <a:rPr lang="en-US" dirty="0">
                    <a:latin typeface="Adobe Caslon Pro"/>
                  </a:rPr>
                  <a:t> is the conditional complementary cumulative distribution function (CCDF)</a:t>
                </a:r>
                <a:endParaRPr lang="it-IT" dirty="0">
                  <a:latin typeface="Adobe Caslon Pro"/>
                </a:endParaRPr>
              </a:p>
            </p:txBody>
          </p:sp>
        </mc:Choice>
        <mc:Fallback>
          <p:sp>
            <p:nvSpPr>
              <p:cNvPr id="22" name="Segnaposto testo 3">
                <a:extLst>
                  <a:ext uri="{FF2B5EF4-FFF2-40B4-BE49-F238E27FC236}">
                    <a16:creationId xmlns:a16="http://schemas.microsoft.com/office/drawing/2014/main" id="{FE8F4DBA-6A12-4C54-8CF4-1BA83134FA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121" y="3760232"/>
                <a:ext cx="11450878" cy="2800767"/>
              </a:xfrm>
              <a:prstGeom prst="rect">
                <a:avLst/>
              </a:prstGeom>
              <a:blipFill>
                <a:blip r:embed="rId6"/>
                <a:stretch>
                  <a:fillRect l="-479" t="-1307" b="-261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Immagine 22">
            <a:extLst>
              <a:ext uri="{FF2B5EF4-FFF2-40B4-BE49-F238E27FC236}">
                <a16:creationId xmlns:a16="http://schemas.microsoft.com/office/drawing/2014/main" id="{BA9E1E84-F6D2-4B36-BB2F-C8F04048C3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36835" y="2995488"/>
            <a:ext cx="7305675" cy="80962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5948F14F-C438-493F-9622-D6F3F03801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9197" y="2443492"/>
            <a:ext cx="3505200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49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>
                <a:latin typeface="Adobe Caslon Pro"/>
              </a:rPr>
              <a:pPr>
                <a:defRPr/>
              </a:pPr>
              <a:t>7</a:t>
            </a:fld>
            <a:endParaRPr lang="it-IT" dirty="0">
              <a:latin typeface="Adobe Caslon Pro"/>
            </a:endParaRPr>
          </a:p>
        </p:txBody>
      </p:sp>
      <p:graphicFrame>
        <p:nvGraphicFramePr>
          <p:cNvPr id="5" name="Tabella 6">
            <a:extLst>
              <a:ext uri="{FF2B5EF4-FFF2-40B4-BE49-F238E27FC236}">
                <a16:creationId xmlns:a16="http://schemas.microsoft.com/office/drawing/2014/main" id="{4E2983C5-5298-4039-8AE4-A9BA96F3EF75}"/>
              </a:ext>
            </a:extLst>
          </p:cNvPr>
          <p:cNvGraphicFramePr>
            <a:graphicFrameLocks noGrp="1"/>
          </p:cNvGraphicFramePr>
          <p:nvPr/>
        </p:nvGraphicFramePr>
        <p:xfrm>
          <a:off x="741122" y="1297136"/>
          <a:ext cx="1072785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23998">
                  <a:extLst>
                    <a:ext uri="{9D8B030D-6E8A-4147-A177-3AD203B41FA5}">
                      <a16:colId xmlns:a16="http://schemas.microsoft.com/office/drawing/2014/main" val="398665881"/>
                    </a:ext>
                  </a:extLst>
                </a:gridCol>
                <a:gridCol w="3312160">
                  <a:extLst>
                    <a:ext uri="{9D8B030D-6E8A-4147-A177-3AD203B41FA5}">
                      <a16:colId xmlns:a16="http://schemas.microsoft.com/office/drawing/2014/main" val="4071518589"/>
                    </a:ext>
                  </a:extLst>
                </a:gridCol>
                <a:gridCol w="3078480">
                  <a:extLst>
                    <a:ext uri="{9D8B030D-6E8A-4147-A177-3AD203B41FA5}">
                      <a16:colId xmlns:a16="http://schemas.microsoft.com/office/drawing/2014/main" val="2429756571"/>
                    </a:ext>
                  </a:extLst>
                </a:gridCol>
                <a:gridCol w="2213214">
                  <a:extLst>
                    <a:ext uri="{9D8B030D-6E8A-4147-A177-3AD203B41FA5}">
                      <a16:colId xmlns:a16="http://schemas.microsoft.com/office/drawing/2014/main" val="1187585372"/>
                    </a:ext>
                  </a:extLst>
                </a:gridCol>
              </a:tblGrid>
              <a:tr h="277664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u="none" kern="1200" dirty="0" err="1">
                          <a:solidFill>
                            <a:schemeClr val="bg1"/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Introduction</a:t>
                      </a:r>
                      <a:endParaRPr lang="it-IT" sz="1800" b="1" i="0" u="none" kern="1200" dirty="0">
                        <a:solidFill>
                          <a:schemeClr val="bg1"/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Probabilistic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Hazard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Fragility</a:t>
                      </a:r>
                      <a:r>
                        <a:rPr lang="it-IT" sz="1800" i="1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i="1" kern="1200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Adobe Caslon Pro"/>
                          <a:ea typeface="+mn-ea"/>
                          <a:cs typeface="Arial" panose="020B0604020202020204" pitchFamily="34" charset="0"/>
                        </a:rPr>
                        <a:t>References</a:t>
                      </a:r>
                      <a:endParaRPr lang="it-IT" sz="1800" i="1" kern="1200" dirty="0">
                        <a:solidFill>
                          <a:schemeClr val="bg2">
                            <a:lumMod val="90000"/>
                          </a:schemeClr>
                        </a:solidFill>
                        <a:latin typeface="Adobe Caslon Pro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253434"/>
                  </a:ext>
                </a:extLst>
              </a:tr>
            </a:tbl>
          </a:graphicData>
        </a:graphic>
      </p:graphicFrame>
      <p:grpSp>
        <p:nvGrpSpPr>
          <p:cNvPr id="28" name="Gruppo 27">
            <a:extLst>
              <a:ext uri="{FF2B5EF4-FFF2-40B4-BE49-F238E27FC236}">
                <a16:creationId xmlns:a16="http://schemas.microsoft.com/office/drawing/2014/main" id="{B622D837-5877-4084-B587-113240DC2C94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1F292E8E-DC6A-435A-8855-A83A9B725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27" name="Gruppo 26">
              <a:extLst>
                <a:ext uri="{FF2B5EF4-FFF2-40B4-BE49-F238E27FC236}">
                  <a16:creationId xmlns:a16="http://schemas.microsoft.com/office/drawing/2014/main" id="{F07FE44B-2657-4BD2-A704-913BA47E0C7D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31" name="Picture 2" descr="ITN Inspire Logo">
                <a:extLst>
                  <a:ext uri="{FF2B5EF4-FFF2-40B4-BE49-F238E27FC236}">
                    <a16:creationId xmlns:a16="http://schemas.microsoft.com/office/drawing/2014/main" id="{0EDF2DBF-A132-43C6-B07D-7207748753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 descr="ITN Inspire Logo">
                <a:extLst>
                  <a:ext uri="{FF2B5EF4-FFF2-40B4-BE49-F238E27FC236}">
                    <a16:creationId xmlns:a16="http://schemas.microsoft.com/office/drawing/2014/main" id="{DECC09B9-ACB8-4E23-888D-73F5CA1E4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9023696-3356-4DE9-A99A-E913FC5FA916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5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>
          <a:xfrm>
            <a:off x="741121" y="1903655"/>
            <a:ext cx="6746875" cy="428625"/>
          </a:xfrm>
        </p:spPr>
        <p:txBody>
          <a:bodyPr/>
          <a:lstStyle/>
          <a:p>
            <a:r>
              <a:rPr lang="it-IT" dirty="0">
                <a:latin typeface="Adobe Caslon Pro"/>
              </a:rPr>
              <a:t>The </a:t>
            </a:r>
            <a:r>
              <a:rPr lang="it-IT" b="1" dirty="0">
                <a:latin typeface="Adobe Caslon Pro"/>
              </a:rPr>
              <a:t>PEER-PBEE</a:t>
            </a:r>
            <a:r>
              <a:rPr lang="it-IT" dirty="0">
                <a:latin typeface="Adobe Caslon Pro"/>
              </a:rPr>
              <a:t> Framework</a:t>
            </a:r>
            <a:endParaRPr lang="en-GB" dirty="0">
              <a:latin typeface="Adobe Caslon Pro"/>
            </a:endParaRPr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5948F14F-C438-493F-9622-D6F3F03801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6552" y="2409929"/>
            <a:ext cx="3505200" cy="58102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60C3FC9-9849-4D32-8510-153F7AF7A7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101" y="5899602"/>
            <a:ext cx="7305675" cy="809625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06819B31-9CB9-4858-8E46-B16267CB2F8D}"/>
              </a:ext>
            </a:extLst>
          </p:cNvPr>
          <p:cNvGrpSpPr/>
          <p:nvPr/>
        </p:nvGrpSpPr>
        <p:grpSpPr>
          <a:xfrm>
            <a:off x="741121" y="2332280"/>
            <a:ext cx="7905431" cy="3516145"/>
            <a:chOff x="4958259" y="1848335"/>
            <a:chExt cx="6810394" cy="3029099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484EE08D-1F94-4B4C-8FA5-0BA51F2D83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37202"/>
            <a:stretch/>
          </p:blipFill>
          <p:spPr>
            <a:xfrm>
              <a:off x="4958259" y="1848335"/>
              <a:ext cx="6800234" cy="2916705"/>
            </a:xfrm>
            <a:prstGeom prst="rect">
              <a:avLst/>
            </a:prstGeom>
          </p:spPr>
        </p:pic>
        <p:pic>
          <p:nvPicPr>
            <p:cNvPr id="16" name="Immagine 15">
              <a:extLst>
                <a:ext uri="{FF2B5EF4-FFF2-40B4-BE49-F238E27FC236}">
                  <a16:creationId xmlns:a16="http://schemas.microsoft.com/office/drawing/2014/main" id="{61D6D756-D621-4EB7-BBDA-BF2F63E3E5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96042"/>
            <a:stretch/>
          </p:blipFill>
          <p:spPr>
            <a:xfrm>
              <a:off x="4968419" y="4693599"/>
              <a:ext cx="6800234" cy="183835"/>
            </a:xfrm>
            <a:prstGeom prst="rect">
              <a:avLst/>
            </a:prstGeom>
          </p:spPr>
        </p:pic>
      </p:grpSp>
      <p:sp>
        <p:nvSpPr>
          <p:cNvPr id="18" name="Segnaposto testo 3">
            <a:extLst>
              <a:ext uri="{FF2B5EF4-FFF2-40B4-BE49-F238E27FC236}">
                <a16:creationId xmlns:a16="http://schemas.microsoft.com/office/drawing/2014/main" id="{D7C62228-3075-41A3-90F4-1BE77458B6B6}"/>
              </a:ext>
            </a:extLst>
          </p:cNvPr>
          <p:cNvSpPr txBox="1">
            <a:spLocks/>
          </p:cNvSpPr>
          <p:nvPr/>
        </p:nvSpPr>
        <p:spPr>
          <a:xfrm>
            <a:off x="8658346" y="2990954"/>
            <a:ext cx="3557241" cy="209666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it-IT" dirty="0">
                <a:latin typeface="Adobe Caslon Pro"/>
              </a:rPr>
              <a:t> (i)  hazard </a:t>
            </a:r>
            <a:r>
              <a:rPr lang="it-IT" dirty="0" err="1">
                <a:latin typeface="Adobe Caslon Pro"/>
              </a:rPr>
              <a:t>analysis</a:t>
            </a:r>
            <a:endParaRPr lang="it-IT" dirty="0">
              <a:latin typeface="Adobe Caslon Pro"/>
            </a:endParaRPr>
          </a:p>
          <a:p>
            <a:pPr algn="just">
              <a:lnSpc>
                <a:spcPct val="150000"/>
              </a:lnSpc>
            </a:pPr>
            <a:r>
              <a:rPr lang="it-IT" dirty="0">
                <a:latin typeface="Adobe Caslon Pro"/>
              </a:rPr>
              <a:t>(ii)  </a:t>
            </a:r>
            <a:r>
              <a:rPr lang="it-IT" dirty="0" err="1">
                <a:latin typeface="Adobe Caslon Pro"/>
              </a:rPr>
              <a:t>fragility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analysis</a:t>
            </a:r>
            <a:endParaRPr lang="it-IT" dirty="0">
              <a:latin typeface="Adobe Caslon Pro"/>
            </a:endParaRPr>
          </a:p>
          <a:p>
            <a:pPr algn="just">
              <a:lnSpc>
                <a:spcPct val="150000"/>
              </a:lnSpc>
            </a:pPr>
            <a:r>
              <a:rPr lang="it-IT" dirty="0">
                <a:latin typeface="Adobe Caslon Pro"/>
              </a:rPr>
              <a:t>(iii) </a:t>
            </a:r>
            <a:r>
              <a:rPr lang="it-IT" dirty="0" err="1">
                <a:latin typeface="Adobe Caslon Pro"/>
              </a:rPr>
              <a:t>damage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analysis</a:t>
            </a:r>
            <a:endParaRPr lang="it-IT" dirty="0">
              <a:latin typeface="Adobe Caslon Pro"/>
            </a:endParaRPr>
          </a:p>
          <a:p>
            <a:pPr algn="just">
              <a:lnSpc>
                <a:spcPct val="150000"/>
              </a:lnSpc>
            </a:pPr>
            <a:r>
              <a:rPr lang="it-IT" dirty="0">
                <a:latin typeface="Adobe Caslon Pro"/>
              </a:rPr>
              <a:t>(iv) </a:t>
            </a:r>
            <a:r>
              <a:rPr lang="it-IT" dirty="0" err="1">
                <a:latin typeface="Adobe Caslon Pro"/>
              </a:rPr>
              <a:t>loss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analysis</a:t>
            </a:r>
            <a:endParaRPr lang="it-IT" dirty="0">
              <a:latin typeface="Adobe Caslon Pro"/>
            </a:endParaRP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669EFA83-9793-480E-9574-4E024DB95C72}"/>
              </a:ext>
            </a:extLst>
          </p:cNvPr>
          <p:cNvSpPr/>
          <p:nvPr/>
        </p:nvSpPr>
        <p:spPr>
          <a:xfrm>
            <a:off x="2334937" y="2760905"/>
            <a:ext cx="1136974" cy="2874126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4AA8BABE-5C3F-470F-B015-D9D2EC2E94AA}"/>
              </a:ext>
            </a:extLst>
          </p:cNvPr>
          <p:cNvSpPr/>
          <p:nvPr/>
        </p:nvSpPr>
        <p:spPr>
          <a:xfrm>
            <a:off x="7359826" y="6074869"/>
            <a:ext cx="930734" cy="36923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B18EBCF8-8E13-4FD1-8FBB-5B68A6DC0117}"/>
              </a:ext>
            </a:extLst>
          </p:cNvPr>
          <p:cNvSpPr/>
          <p:nvPr/>
        </p:nvSpPr>
        <p:spPr>
          <a:xfrm>
            <a:off x="8710865" y="3062074"/>
            <a:ext cx="2399095" cy="38203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1" name="Rettangolo 40">
            <a:extLst>
              <a:ext uri="{FF2B5EF4-FFF2-40B4-BE49-F238E27FC236}">
                <a16:creationId xmlns:a16="http://schemas.microsoft.com/office/drawing/2014/main" id="{6A399434-7528-4428-B192-57F1B8FE801D}"/>
              </a:ext>
            </a:extLst>
          </p:cNvPr>
          <p:cNvSpPr/>
          <p:nvPr/>
        </p:nvSpPr>
        <p:spPr>
          <a:xfrm>
            <a:off x="5743676" y="6074869"/>
            <a:ext cx="1565933" cy="369238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A1B02351-C0A7-4513-8900-469A3EF1ED10}"/>
              </a:ext>
            </a:extLst>
          </p:cNvPr>
          <p:cNvSpPr/>
          <p:nvPr/>
        </p:nvSpPr>
        <p:spPr>
          <a:xfrm>
            <a:off x="8718329" y="3621815"/>
            <a:ext cx="2399095" cy="382038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139FE68C-3A9E-4CB1-80D0-B8D54077BCA4}"/>
              </a:ext>
            </a:extLst>
          </p:cNvPr>
          <p:cNvSpPr/>
          <p:nvPr/>
        </p:nvSpPr>
        <p:spPr>
          <a:xfrm>
            <a:off x="8718329" y="4167161"/>
            <a:ext cx="2399095" cy="3820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5F1842C3-1C50-4E2E-976B-FD47EA686D62}"/>
              </a:ext>
            </a:extLst>
          </p:cNvPr>
          <p:cNvSpPr/>
          <p:nvPr/>
        </p:nvSpPr>
        <p:spPr>
          <a:xfrm>
            <a:off x="8718329" y="4687605"/>
            <a:ext cx="2399095" cy="382038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82C285DF-168F-421C-90F1-740633A0CBA7}"/>
              </a:ext>
            </a:extLst>
          </p:cNvPr>
          <p:cNvSpPr/>
          <p:nvPr/>
        </p:nvSpPr>
        <p:spPr>
          <a:xfrm>
            <a:off x="3595911" y="2760905"/>
            <a:ext cx="1136974" cy="287412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FCCE98F5-FE37-4B82-9541-40AAEF274ECB}"/>
              </a:ext>
            </a:extLst>
          </p:cNvPr>
          <p:cNvSpPr/>
          <p:nvPr/>
        </p:nvSpPr>
        <p:spPr>
          <a:xfrm>
            <a:off x="4817592" y="2760905"/>
            <a:ext cx="1136974" cy="2874126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E7C80009-2357-4B5D-AC25-02B85112562D}"/>
              </a:ext>
            </a:extLst>
          </p:cNvPr>
          <p:cNvSpPr/>
          <p:nvPr/>
        </p:nvSpPr>
        <p:spPr>
          <a:xfrm>
            <a:off x="6030673" y="2760905"/>
            <a:ext cx="1136974" cy="2874126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FF05C4B8-7085-4991-8884-DBF9A3DC95FE}"/>
              </a:ext>
            </a:extLst>
          </p:cNvPr>
          <p:cNvSpPr/>
          <p:nvPr/>
        </p:nvSpPr>
        <p:spPr>
          <a:xfrm>
            <a:off x="4388634" y="6074869"/>
            <a:ext cx="1304826" cy="3692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49" name="Rettangolo 48">
            <a:extLst>
              <a:ext uri="{FF2B5EF4-FFF2-40B4-BE49-F238E27FC236}">
                <a16:creationId xmlns:a16="http://schemas.microsoft.com/office/drawing/2014/main" id="{453C09CF-1213-46AC-851D-C2A7431AAD9E}"/>
              </a:ext>
            </a:extLst>
          </p:cNvPr>
          <p:cNvSpPr/>
          <p:nvPr/>
        </p:nvSpPr>
        <p:spPr>
          <a:xfrm>
            <a:off x="3352836" y="6074869"/>
            <a:ext cx="1005316" cy="369238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0961573F-A527-47E2-B032-1251178707BD}"/>
              </a:ext>
            </a:extLst>
          </p:cNvPr>
          <p:cNvSpPr/>
          <p:nvPr/>
        </p:nvSpPr>
        <p:spPr>
          <a:xfrm>
            <a:off x="8665238" y="2473403"/>
            <a:ext cx="554962" cy="38203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51" name="Rettangolo 50">
            <a:extLst>
              <a:ext uri="{FF2B5EF4-FFF2-40B4-BE49-F238E27FC236}">
                <a16:creationId xmlns:a16="http://schemas.microsoft.com/office/drawing/2014/main" id="{E5FC1D0A-E925-44B8-B423-06FA18052518}"/>
              </a:ext>
            </a:extLst>
          </p:cNvPr>
          <p:cNvSpPr/>
          <p:nvPr/>
        </p:nvSpPr>
        <p:spPr>
          <a:xfrm>
            <a:off x="9640395" y="2473403"/>
            <a:ext cx="554962" cy="382038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52" name="Rettangolo 51">
            <a:extLst>
              <a:ext uri="{FF2B5EF4-FFF2-40B4-BE49-F238E27FC236}">
                <a16:creationId xmlns:a16="http://schemas.microsoft.com/office/drawing/2014/main" id="{40E4FBFC-9578-45F4-9E9A-935637F84A99}"/>
              </a:ext>
            </a:extLst>
          </p:cNvPr>
          <p:cNvSpPr/>
          <p:nvPr/>
        </p:nvSpPr>
        <p:spPr>
          <a:xfrm>
            <a:off x="10649072" y="2473403"/>
            <a:ext cx="554962" cy="3820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  <p:sp>
        <p:nvSpPr>
          <p:cNvPr id="53" name="Rettangolo 52">
            <a:extLst>
              <a:ext uri="{FF2B5EF4-FFF2-40B4-BE49-F238E27FC236}">
                <a16:creationId xmlns:a16="http://schemas.microsoft.com/office/drawing/2014/main" id="{4CB4D5AF-AE1F-4B33-A97B-34D8444335E4}"/>
              </a:ext>
            </a:extLst>
          </p:cNvPr>
          <p:cNvSpPr/>
          <p:nvPr/>
        </p:nvSpPr>
        <p:spPr>
          <a:xfrm>
            <a:off x="11596789" y="2473403"/>
            <a:ext cx="554962" cy="382038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dobe Caslon Pro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1987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4E164-1C1C-4FDE-A02B-DE237D667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3554233"/>
            <a:ext cx="12192000" cy="1585935"/>
          </a:xfrm>
        </p:spPr>
        <p:txBody>
          <a:bodyPr/>
          <a:lstStyle/>
          <a:p>
            <a:r>
              <a:rPr lang="en-US" dirty="0">
                <a:latin typeface="Adobe Caslon Pro"/>
              </a:rPr>
              <a:t>Probabilistic Hazard Analysis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B89D19-5D0C-423A-AF3A-CB70302F9E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>
                <a:latin typeface="Adobe Caslon Pro"/>
              </a:rPr>
              <a:t>Formulation and </a:t>
            </a:r>
            <a:r>
              <a:rPr lang="en-US" i="1" dirty="0" err="1">
                <a:latin typeface="Adobe Caslon Pro"/>
              </a:rPr>
              <a:t>MatLab</a:t>
            </a:r>
            <a:r>
              <a:rPr lang="en-US" i="1" dirty="0">
                <a:latin typeface="Adobe Caslon Pro"/>
              </a:rPr>
              <a:t> Computation</a:t>
            </a:r>
            <a:endParaRPr lang="it-IT" i="1" dirty="0">
              <a:latin typeface="Adobe Caslon Pro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5549800-D392-4DE4-A4C5-219D7613A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>
                <a:latin typeface="Adobe Caslon Pro"/>
              </a:rPr>
              <a:t>Ph.D</a:t>
            </a:r>
            <a:r>
              <a:rPr lang="it-IT" dirty="0">
                <a:latin typeface="Adobe Caslon Pro"/>
              </a:rPr>
              <a:t>. </a:t>
            </a:r>
            <a:r>
              <a:rPr lang="it-IT" dirty="0" err="1">
                <a:latin typeface="Adobe Caslon Pro"/>
              </a:rPr>
              <a:t>Student</a:t>
            </a:r>
            <a:r>
              <a:rPr lang="it-IT" dirty="0">
                <a:latin typeface="Adobe Caslon Pro"/>
              </a:rPr>
              <a:t> Chiara Nardin – </a:t>
            </a:r>
            <a:r>
              <a:rPr lang="it-IT" dirty="0" err="1">
                <a:latin typeface="Adobe Caslon Pro"/>
              </a:rPr>
              <a:t>M.Sc</a:t>
            </a:r>
            <a:r>
              <a:rPr lang="it-IT" dirty="0">
                <a:latin typeface="Adobe Caslon Pro"/>
              </a:rPr>
              <a:t>., Eng. in </a:t>
            </a:r>
            <a:r>
              <a:rPr lang="it-IT" dirty="0" err="1">
                <a:latin typeface="Adobe Caslon Pro"/>
              </a:rPr>
              <a:t>Civil</a:t>
            </a:r>
            <a:r>
              <a:rPr lang="it-IT" dirty="0">
                <a:latin typeface="Adobe Caslon Pro"/>
              </a:rPr>
              <a:t> </a:t>
            </a:r>
            <a:r>
              <a:rPr lang="it-IT" dirty="0" err="1">
                <a:latin typeface="Adobe Caslon Pro"/>
              </a:rPr>
              <a:t>Engineering</a:t>
            </a:r>
            <a:endParaRPr lang="it-IT" dirty="0">
              <a:latin typeface="Adobe Caslon Pr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482770-66EA-4421-9562-682964F229B9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02 </a:t>
            </a:r>
            <a:r>
              <a:rPr lang="it-IT" sz="1200" dirty="0" err="1">
                <a:latin typeface="Adobe Caslon Pro"/>
              </a:rPr>
              <a:t>December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3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AEA00F96-08EE-41F2-86A3-E5606E2B118A}"/>
              </a:ext>
            </a:extLst>
          </p:cNvPr>
          <p:cNvGrpSpPr/>
          <p:nvPr/>
        </p:nvGrpSpPr>
        <p:grpSpPr>
          <a:xfrm>
            <a:off x="2903424" y="373469"/>
            <a:ext cx="1829461" cy="618073"/>
            <a:chOff x="2903424" y="211809"/>
            <a:chExt cx="1829461" cy="61807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412B7B-6B64-4585-A720-7ADA9B3DBC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8" b="12747"/>
            <a:stretch/>
          </p:blipFill>
          <p:spPr>
            <a:xfrm>
              <a:off x="3588051" y="211809"/>
              <a:ext cx="1144834" cy="326585"/>
            </a:xfrm>
            <a:prstGeom prst="rect">
              <a:avLst/>
            </a:prstGeom>
          </p:spPr>
        </p:pic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B637DC48-948B-41B6-8DD5-9591E59CF4E0}"/>
                </a:ext>
              </a:extLst>
            </p:cNvPr>
            <p:cNvGrpSpPr/>
            <p:nvPr/>
          </p:nvGrpSpPr>
          <p:grpSpPr>
            <a:xfrm>
              <a:off x="2903424" y="230872"/>
              <a:ext cx="1389573" cy="599010"/>
              <a:chOff x="2981720" y="122642"/>
              <a:chExt cx="1389573" cy="599010"/>
            </a:xfrm>
          </p:grpSpPr>
          <p:pic>
            <p:nvPicPr>
              <p:cNvPr id="10" name="Picture 2" descr="ITN Inspire Logo">
                <a:extLst>
                  <a:ext uri="{FF2B5EF4-FFF2-40B4-BE49-F238E27FC236}">
                    <a16:creationId xmlns:a16="http://schemas.microsoft.com/office/drawing/2014/main" id="{8AA2D55D-5BA2-43DB-B40C-2EF2E0F656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451" t="2254"/>
              <a:stretch/>
            </p:blipFill>
            <p:spPr bwMode="auto">
              <a:xfrm>
                <a:off x="3659171" y="355891"/>
                <a:ext cx="712122" cy="3657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TN Inspire Logo">
                <a:extLst>
                  <a:ext uri="{FF2B5EF4-FFF2-40B4-BE49-F238E27FC236}">
                    <a16:creationId xmlns:a16="http://schemas.microsoft.com/office/drawing/2014/main" id="{BD31C4AB-A9E8-4AB7-AE00-8A6E4CE623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362" t="-413" r="63244" b="2667"/>
              <a:stretch/>
            </p:blipFill>
            <p:spPr bwMode="auto">
              <a:xfrm>
                <a:off x="2981720" y="122642"/>
                <a:ext cx="612569" cy="4827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79273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/>
          <p:cNvPicPr>
            <a:picLocks noChangeAspect="1"/>
          </p:cNvPicPr>
          <p:nvPr/>
        </p:nvPicPr>
        <p:blipFill rotWithShape="1">
          <a:blip r:embed="rId3"/>
          <a:srcRect t="6191" r="18981"/>
          <a:stretch/>
        </p:blipFill>
        <p:spPr>
          <a:xfrm>
            <a:off x="5924682" y="2663824"/>
            <a:ext cx="2134803" cy="2150208"/>
          </a:xfrm>
          <a:prstGeom prst="rect">
            <a:avLst/>
          </a:prstGeom>
          <a:solidFill>
            <a:srgbClr val="000000">
              <a:shade val="95000"/>
            </a:srgbClr>
          </a:solidFill>
          <a:ln w="38100" cap="sq">
            <a:solidFill>
              <a:srgbClr val="A01625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Course </a:t>
            </a:r>
            <a:r>
              <a:rPr lang="it-IT" dirty="0" err="1"/>
              <a:t>outline</a:t>
            </a:r>
            <a:r>
              <a:rPr lang="it-IT" dirty="0"/>
              <a:t>:</a:t>
            </a:r>
            <a:endParaRPr lang="en-GB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Introduction</a:t>
            </a:r>
            <a:endParaRPr lang="it-IT" dirty="0"/>
          </a:p>
          <a:p>
            <a:pPr marL="1085850" lvl="1" indent="-400050">
              <a:buFont typeface="+mj-lt"/>
              <a:buAutoNum type="romanLcPeriod"/>
            </a:pP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applications</a:t>
            </a:r>
            <a:endParaRPr lang="it-IT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lvl="1" indent="-400050">
              <a:buFont typeface="+mj-lt"/>
              <a:buAutoNum type="romanLcPeriod"/>
            </a:pP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DSHA vs PSHA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Probabilistic</a:t>
            </a:r>
            <a:r>
              <a:rPr lang="it-IT" dirty="0"/>
              <a:t> </a:t>
            </a:r>
            <a:r>
              <a:rPr lang="it-IT" dirty="0" err="1"/>
              <a:t>Hazard</a:t>
            </a:r>
            <a:r>
              <a:rPr lang="it-IT" dirty="0"/>
              <a:t> Model</a:t>
            </a: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Earthquake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Source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Characterization</a:t>
            </a:r>
            <a:endParaRPr lang="it-IT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Earthquake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endParaRPr lang="it-IT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Ground Motion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Estimation</a:t>
            </a:r>
            <a:endParaRPr lang="it-IT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lvl="1" indent="-368300">
              <a:buFont typeface="+mj-lt"/>
              <a:buAutoNum type="romanLcPeriod"/>
            </a:pP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Hazard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Computation</a:t>
            </a:r>
            <a:endParaRPr lang="it-IT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Laboratory</a:t>
            </a:r>
            <a:endParaRPr lang="en-GB" dirty="0"/>
          </a:p>
        </p:txBody>
      </p:sp>
      <p:pic>
        <p:nvPicPr>
          <p:cNvPr id="9" name="Segnaposto immagine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23965" t="15438" r="44678" b="1319"/>
          <a:stretch/>
        </p:blipFill>
        <p:spPr>
          <a:xfrm>
            <a:off x="8195706" y="1819959"/>
            <a:ext cx="3129280" cy="44907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Segnaposto numero diapositiva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A631CAC9-17CC-4C26-87EE-1DC450F80871}" type="slidenum">
              <a:rPr lang="it-IT" smtClean="0"/>
              <a:pPr>
                <a:defRPr/>
              </a:pPr>
              <a:t>9</a:t>
            </a:fld>
            <a:endParaRPr lang="it-IT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7344012" y="6481973"/>
            <a:ext cx="4124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i="1" dirty="0">
                <a:hlinkClick r:id="rId5"/>
              </a:rPr>
              <a:t>http://zonesismiche.mi.ingv.it/</a:t>
            </a:r>
            <a:endParaRPr lang="en-GB" sz="1400" i="1" dirty="0"/>
          </a:p>
        </p:txBody>
      </p:sp>
      <p:grpSp>
        <p:nvGrpSpPr>
          <p:cNvPr id="15" name="Gruppo 14"/>
          <p:cNvGrpSpPr/>
          <p:nvPr/>
        </p:nvGrpSpPr>
        <p:grpSpPr>
          <a:xfrm>
            <a:off x="6002831" y="4951144"/>
            <a:ext cx="2019144" cy="1297483"/>
            <a:chOff x="13005480" y="3045206"/>
            <a:chExt cx="3623090" cy="2328164"/>
          </a:xfrm>
        </p:grpSpPr>
        <p:pic>
          <p:nvPicPr>
            <p:cNvPr id="13" name="Immagine 12"/>
            <p:cNvPicPr>
              <a:picLocks noChangeAspect="1"/>
            </p:cNvPicPr>
            <p:nvPr/>
          </p:nvPicPr>
          <p:blipFill rotWithShape="1">
            <a:blip r:embed="rId6"/>
            <a:srcRect l="1322" t="6808" r="26552" b="27667"/>
            <a:stretch/>
          </p:blipFill>
          <p:spPr>
            <a:xfrm>
              <a:off x="13005480" y="3045206"/>
              <a:ext cx="3337468" cy="2328164"/>
            </a:xfrm>
            <a:prstGeom prst="rect">
              <a:avLst/>
            </a:prstGeom>
            <a:ln w="28575">
              <a:solidFill>
                <a:srgbClr val="A01625"/>
              </a:solidFill>
            </a:ln>
          </p:spPr>
        </p:pic>
        <p:pic>
          <p:nvPicPr>
            <p:cNvPr id="14" name="Immagine 13"/>
            <p:cNvPicPr>
              <a:picLocks noChangeAspect="1"/>
            </p:cNvPicPr>
            <p:nvPr/>
          </p:nvPicPr>
          <p:blipFill rotWithShape="1">
            <a:blip r:embed="rId6"/>
            <a:srcRect l="1322" t="75419" r="26552" b="9516"/>
            <a:stretch/>
          </p:blipFill>
          <p:spPr>
            <a:xfrm rot="16200000">
              <a:off x="15282898" y="4027698"/>
              <a:ext cx="2328164" cy="363180"/>
            </a:xfrm>
            <a:prstGeom prst="rect">
              <a:avLst/>
            </a:prstGeom>
            <a:ln w="28575">
              <a:noFill/>
            </a:ln>
          </p:spPr>
        </p:pic>
      </p:grpSp>
      <p:sp>
        <p:nvSpPr>
          <p:cNvPr id="18" name="Ovale 17"/>
          <p:cNvSpPr/>
          <p:nvPr/>
        </p:nvSpPr>
        <p:spPr>
          <a:xfrm>
            <a:off x="9672834" y="4135120"/>
            <a:ext cx="534050" cy="558138"/>
          </a:xfrm>
          <a:prstGeom prst="ellipse">
            <a:avLst/>
          </a:prstGeom>
          <a:noFill/>
          <a:ln w="38100">
            <a:solidFill>
              <a:srgbClr val="A01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" name="Connettore 2 18" title="Standard Normal CDF"/>
          <p:cNvCxnSpPr/>
          <p:nvPr/>
        </p:nvCxnSpPr>
        <p:spPr>
          <a:xfrm flipH="1" flipV="1">
            <a:off x="8161086" y="3952923"/>
            <a:ext cx="1440994" cy="461266"/>
          </a:xfrm>
          <a:prstGeom prst="straightConnector1">
            <a:avLst/>
          </a:prstGeom>
          <a:ln w="38100">
            <a:solidFill>
              <a:srgbClr val="A0162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/>
          <p:cNvCxnSpPr>
            <a:stCxn id="18" idx="2"/>
          </p:cNvCxnSpPr>
          <p:nvPr/>
        </p:nvCxnSpPr>
        <p:spPr>
          <a:xfrm>
            <a:off x="9672834" y="4414189"/>
            <a:ext cx="914400" cy="75217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egnaposto testo 1"/>
          <p:cNvSpPr>
            <a:spLocks noGrp="1"/>
          </p:cNvSpPr>
          <p:nvPr>
            <p:ph type="body" sz="quarter" idx="10"/>
          </p:nvPr>
        </p:nvSpPr>
        <p:spPr>
          <a:xfrm>
            <a:off x="741123" y="1276350"/>
            <a:ext cx="10583863" cy="428625"/>
          </a:xfrm>
        </p:spPr>
        <p:txBody>
          <a:bodyPr/>
          <a:lstStyle/>
          <a:p>
            <a:r>
              <a:rPr lang="it-IT" sz="1800" b="1" i="1" u="sng" dirty="0" err="1"/>
              <a:t>Introduction</a:t>
            </a:r>
            <a:r>
              <a:rPr lang="it-IT" sz="1800" dirty="0"/>
              <a:t>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Probabilistic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Hazard</a:t>
            </a:r>
            <a:r>
              <a:rPr lang="it-IT" sz="1800" dirty="0">
                <a:solidFill>
                  <a:schemeClr val="bg2">
                    <a:lumMod val="90000"/>
                  </a:schemeClr>
                </a:solidFill>
              </a:rPr>
              <a:t> Model 			</a:t>
            </a:r>
            <a:r>
              <a:rPr lang="it-IT" sz="1800" dirty="0" err="1">
                <a:solidFill>
                  <a:schemeClr val="bg2">
                    <a:lumMod val="90000"/>
                  </a:schemeClr>
                </a:solidFill>
              </a:rPr>
              <a:t>Laboratory</a:t>
            </a:r>
            <a:endParaRPr lang="en-GB" sz="1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B8CE6B0-6030-43BE-B87C-26F4BBA04A87}"/>
              </a:ext>
            </a:extLst>
          </p:cNvPr>
          <p:cNvSpPr txBox="1"/>
          <p:nvPr/>
        </p:nvSpPr>
        <p:spPr>
          <a:xfrm>
            <a:off x="8544337" y="297001"/>
            <a:ext cx="3498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dirty="0">
                <a:latin typeface="Adobe Caslon Pro"/>
              </a:rPr>
              <a:t>Trento, 09 </a:t>
            </a:r>
            <a:r>
              <a:rPr lang="it-IT" sz="1200" dirty="0" err="1">
                <a:latin typeface="Adobe Caslon Pro"/>
              </a:rPr>
              <a:t>October</a:t>
            </a:r>
            <a:r>
              <a:rPr lang="it-IT" sz="1200" dirty="0">
                <a:latin typeface="Adobe Caslon Pro"/>
              </a:rPr>
              <a:t> 2020</a:t>
            </a:r>
          </a:p>
          <a:p>
            <a:pPr algn="r"/>
            <a:r>
              <a:rPr lang="it-IT" sz="1200" dirty="0" err="1">
                <a:latin typeface="Adobe Caslon Pro"/>
              </a:rPr>
              <a:t>Ph.D</a:t>
            </a:r>
            <a:r>
              <a:rPr lang="it-IT" sz="1200" dirty="0">
                <a:latin typeface="Adobe Caslon Pro"/>
              </a:rPr>
              <a:t>. </a:t>
            </a:r>
            <a:r>
              <a:rPr lang="it-IT" sz="1200" dirty="0" err="1">
                <a:latin typeface="Adobe Caslon Pro"/>
              </a:rPr>
              <a:t>Student</a:t>
            </a:r>
            <a:r>
              <a:rPr lang="it-IT" sz="1200" dirty="0">
                <a:latin typeface="Adobe Caslon Pro"/>
              </a:rPr>
              <a:t>:</a:t>
            </a:r>
            <a:r>
              <a:rPr lang="it-IT" sz="1400" i="1" dirty="0">
                <a:latin typeface="Adobe Caslon Pro"/>
              </a:rPr>
              <a:t> </a:t>
            </a:r>
            <a:r>
              <a:rPr lang="it-IT" sz="1400" b="1" i="1" dirty="0">
                <a:latin typeface="Adobe Caslon Pro"/>
              </a:rPr>
              <a:t>Chiara Nardin</a:t>
            </a:r>
            <a:r>
              <a:rPr lang="it-IT" sz="1400" i="1" dirty="0">
                <a:latin typeface="Adobe Caslon Pro"/>
              </a:rPr>
              <a:t> </a:t>
            </a:r>
          </a:p>
          <a:p>
            <a:pPr algn="r"/>
            <a:r>
              <a:rPr lang="it-IT" sz="1400" dirty="0">
                <a:latin typeface="Adobe Caslon Pro"/>
                <a:hlinkClick r:id="rId7"/>
              </a:rPr>
              <a:t>chiara.nardin@unitn.it</a:t>
            </a:r>
            <a:endParaRPr lang="it-IT" sz="1400" dirty="0">
              <a:latin typeface="Adobe Caslon Pro"/>
            </a:endParaRPr>
          </a:p>
        </p:txBody>
      </p:sp>
    </p:spTree>
    <p:extLst>
      <p:ext uri="{BB962C8B-B14F-4D97-AF65-F5344CB8AC3E}">
        <p14:creationId xmlns:p14="http://schemas.microsoft.com/office/powerpoint/2010/main" val="337494335"/>
      </p:ext>
    </p:extLst>
  </p:cSld>
  <p:clrMapOvr>
    <a:masterClrMapping/>
  </p:clrMapOvr>
</p:sld>
</file>

<file path=ppt/theme/theme1.xml><?xml version="1.0" encoding="utf-8"?>
<a:theme xmlns:a="http://schemas.openxmlformats.org/drawingml/2006/main" name="modello_presentazione_standard_Ateneo_italian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2" id="{8CE99D9B-CAD2-44CC-9902-79AD77CEE7EC}" vid="{3029B4D8-372F-4AAF-83C1-AA0CD29DED5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8850</TotalTime>
  <Words>5500</Words>
  <Application>Microsoft Office PowerPoint</Application>
  <PresentationFormat>Widescreen</PresentationFormat>
  <Paragraphs>871</Paragraphs>
  <Slides>48</Slides>
  <Notes>31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48</vt:i4>
      </vt:variant>
    </vt:vector>
  </HeadingPairs>
  <TitlesOfParts>
    <vt:vector size="61" baseType="lpstr">
      <vt:lpstr>TI-Nspire</vt:lpstr>
      <vt:lpstr>Adobe Caslon Pro</vt:lpstr>
      <vt:lpstr>Arial</vt:lpstr>
      <vt:lpstr>Calibri</vt:lpstr>
      <vt:lpstr>Calibri Light</vt:lpstr>
      <vt:lpstr>Cambria</vt:lpstr>
      <vt:lpstr>Cambria Math</vt:lpstr>
      <vt:lpstr>CenturySchL-Ital</vt:lpstr>
      <vt:lpstr>CenturySchL-Roma</vt:lpstr>
      <vt:lpstr>CMR10</vt:lpstr>
      <vt:lpstr>Linux Libertine G</vt:lpstr>
      <vt:lpstr>Wingdings</vt:lpstr>
      <vt:lpstr>modello_presentazione_standard_Ateneo_italiano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Chiara Nardin</dc:creator>
  <cp:lastModifiedBy>Nardin Chiara</cp:lastModifiedBy>
  <cp:revision>235</cp:revision>
  <dcterms:created xsi:type="dcterms:W3CDTF">2019-12-12T13:08:37Z</dcterms:created>
  <dcterms:modified xsi:type="dcterms:W3CDTF">2020-11-20T11:54:24Z</dcterms:modified>
</cp:coreProperties>
</file>

<file path=docProps/thumbnail.jpeg>
</file>